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06" r:id="rId2"/>
    <p:sldId id="1949" r:id="rId3"/>
    <p:sldId id="2000" r:id="rId4"/>
    <p:sldId id="1969" r:id="rId5"/>
    <p:sldId id="1966" r:id="rId6"/>
    <p:sldId id="1967" r:id="rId7"/>
    <p:sldId id="1956" r:id="rId8"/>
    <p:sldId id="2008" r:id="rId9"/>
    <p:sldId id="1977" r:id="rId10"/>
    <p:sldId id="2005" r:id="rId11"/>
    <p:sldId id="2004" r:id="rId12"/>
    <p:sldId id="1979" r:id="rId13"/>
    <p:sldId id="1978" r:id="rId14"/>
    <p:sldId id="1981" r:id="rId15"/>
    <p:sldId id="2520" r:id="rId16"/>
    <p:sldId id="2508" r:id="rId17"/>
    <p:sldId id="2517" r:id="rId18"/>
    <p:sldId id="2518" r:id="rId19"/>
    <p:sldId id="1993" r:id="rId20"/>
    <p:sldId id="1994" r:id="rId21"/>
    <p:sldId id="2509" r:id="rId22"/>
    <p:sldId id="2021" r:id="rId23"/>
    <p:sldId id="1986" r:id="rId24"/>
    <p:sldId id="2017" r:id="rId25"/>
    <p:sldId id="2018" r:id="rId26"/>
    <p:sldId id="2006" r:id="rId27"/>
    <p:sldId id="1988" r:id="rId28"/>
    <p:sldId id="1989" r:id="rId29"/>
    <p:sldId id="1972" r:id="rId30"/>
    <p:sldId id="2505" r:id="rId31"/>
    <p:sldId id="1910" r:id="rId32"/>
    <p:sldId id="1958" r:id="rId33"/>
    <p:sldId id="2012" r:id="rId34"/>
    <p:sldId id="2023" r:id="rId35"/>
    <p:sldId id="2013" r:id="rId36"/>
    <p:sldId id="2523" r:id="rId37"/>
    <p:sldId id="2524" r:id="rId38"/>
    <p:sldId id="1990" r:id="rId39"/>
    <p:sldId id="2525" r:id="rId40"/>
    <p:sldId id="1785" r:id="rId41"/>
    <p:sldId id="2020" r:id="rId42"/>
    <p:sldId id="2015" r:id="rId43"/>
    <p:sldId id="2024" r:id="rId44"/>
    <p:sldId id="1973" r:id="rId45"/>
    <p:sldId id="2513" r:id="rId46"/>
    <p:sldId id="2516" r:id="rId47"/>
    <p:sldId id="2507" r:id="rId48"/>
    <p:sldId id="2001" r:id="rId49"/>
    <p:sldId id="1997" r:id="rId50"/>
    <p:sldId id="2022" r:id="rId51"/>
    <p:sldId id="1772" r:id="rId52"/>
    <p:sldId id="189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w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8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A238-51F7-EF7B-674A-D6388EDF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as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8474-20DA-257F-0E12-6F67A4DE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Impurity is presence of more than one class in a subset of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3103B-019B-02CC-4EA6-3BC3A4955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825974"/>
              </p:ext>
            </p:extLst>
          </p:nvPr>
        </p:nvGraphicFramePr>
        <p:xfrm>
          <a:off x="1250950" y="3014663"/>
          <a:ext cx="902335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023400" imgH="3162240" progId="">
                  <p:embed/>
                </p:oleObj>
              </mc:Choice>
              <mc:Fallback>
                <p:oleObj name="PBrush" r:id="rId2" imgW="9023400" imgH="316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0950" y="3014663"/>
                        <a:ext cx="902335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2D6D38-ED2B-4E33-1D21-01912A91C21E}"/>
              </a:ext>
            </a:extLst>
          </p:cNvPr>
          <p:cNvSpPr txBox="1"/>
          <p:nvPr/>
        </p:nvSpPr>
        <p:spPr>
          <a:xfrm>
            <a:off x="220663" y="6214778"/>
            <a:ext cx="11750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Impurity measures are used in Decision Trees as a loss function.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Learning process tries to find lowest impurity as possible</a:t>
            </a:r>
          </a:p>
        </p:txBody>
      </p:sp>
    </p:spTree>
    <p:extLst>
      <p:ext uri="{BB962C8B-B14F-4D97-AF65-F5344CB8AC3E}">
        <p14:creationId xmlns:p14="http://schemas.microsoft.com/office/powerpoint/2010/main" val="151638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B128-103F-1933-A8BE-3F53EB71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185F-3BED-3086-C2AF-36B363457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4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spilt decreases impurity more?</a:t>
            </a:r>
          </a:p>
          <a:p>
            <a:pPr marL="0" indent="0">
              <a:buNone/>
            </a:pPr>
            <a:r>
              <a:rPr lang="en-US" sz="2800" dirty="0"/>
              <a:t>Gain = Impurity </a:t>
            </a:r>
            <a:r>
              <a:rPr lang="en-US" sz="2800" dirty="0">
                <a:solidFill>
                  <a:srgbClr val="C00000"/>
                </a:solidFill>
              </a:rPr>
              <a:t>before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– Impurity </a:t>
            </a:r>
            <a:r>
              <a:rPr lang="en-US" sz="2800" dirty="0">
                <a:solidFill>
                  <a:srgbClr val="C00000"/>
                </a:solidFill>
              </a:rPr>
              <a:t>after</a:t>
            </a:r>
            <a:r>
              <a:rPr lang="en-US" sz="2800" dirty="0"/>
              <a:t> </a:t>
            </a:r>
            <a:r>
              <a:rPr lang="en-US" dirty="0"/>
              <a:t>spilt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dirty="0"/>
              <a:t>Bigger gain indicates more decrease in impurity after split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FB745B5-68F9-432A-5DF0-2AEE23BFDE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80582"/>
              </p:ext>
            </p:extLst>
          </p:nvPr>
        </p:nvGraphicFramePr>
        <p:xfrm>
          <a:off x="2907792" y="3356199"/>
          <a:ext cx="7952486" cy="334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9309240" imgH="3917880" progId="">
                  <p:embed/>
                </p:oleObj>
              </mc:Choice>
              <mc:Fallback>
                <p:oleObj name="PBrush" r:id="rId2" imgW="9309240" imgH="3917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FB745B5-68F9-432A-5DF0-2AEE23BFD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7792" y="3356199"/>
                        <a:ext cx="7952486" cy="334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26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CD05C2-B11D-C339-1D6A-A6F5169C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97" y="3583564"/>
            <a:ext cx="4722506" cy="2976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E743B-1833-856B-FD46-C594D1BF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by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39D9-3724-FE7D-81D7-FD2211A9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1- Compute </a:t>
            </a:r>
            <a:r>
              <a:rPr lang="en-US" sz="1800" dirty="0">
                <a:solidFill>
                  <a:srgbClr val="C00000"/>
                </a:solidFill>
              </a:rPr>
              <a:t>impurity</a:t>
            </a:r>
            <a:r>
              <a:rPr lang="en-US" sz="1800" dirty="0"/>
              <a:t> measure (P) </a:t>
            </a:r>
            <a:r>
              <a:rPr lang="en-US" sz="1800" dirty="0">
                <a:solidFill>
                  <a:srgbClr val="C00000"/>
                </a:solidFill>
              </a:rPr>
              <a:t>before</a:t>
            </a:r>
            <a:r>
              <a:rPr lang="en-US" sz="1800" dirty="0"/>
              <a:t> splitting </a:t>
            </a:r>
          </a:p>
          <a:p>
            <a:pPr marL="0" indent="0">
              <a:buNone/>
            </a:pPr>
            <a:r>
              <a:rPr lang="en-US" sz="1800" dirty="0"/>
              <a:t>2- Compute </a:t>
            </a:r>
            <a:r>
              <a:rPr lang="en-US" sz="1800" dirty="0">
                <a:solidFill>
                  <a:srgbClr val="C00000"/>
                </a:solidFill>
              </a:rPr>
              <a:t>impurity</a:t>
            </a:r>
            <a:r>
              <a:rPr lang="en-US" sz="1800" dirty="0"/>
              <a:t> measure (M) </a:t>
            </a:r>
            <a:r>
              <a:rPr lang="en-US" sz="1800" dirty="0">
                <a:solidFill>
                  <a:srgbClr val="C00000"/>
                </a:solidFill>
              </a:rPr>
              <a:t>after</a:t>
            </a:r>
            <a:r>
              <a:rPr lang="en-US" sz="1800" dirty="0"/>
              <a:t> splitting by any attribute</a:t>
            </a:r>
          </a:p>
          <a:p>
            <a:pPr marL="1028700"/>
            <a:r>
              <a:rPr lang="en-US" sz="1800" dirty="0"/>
              <a:t>Compute impurity measure of each child node </a:t>
            </a:r>
          </a:p>
          <a:p>
            <a:pPr marL="1028700"/>
            <a:r>
              <a:rPr lang="en-US" sz="1800" dirty="0"/>
              <a:t>Compute the weighted average impurity of the children</a:t>
            </a:r>
          </a:p>
          <a:p>
            <a:pPr marL="0" indent="0">
              <a:buNone/>
            </a:pPr>
            <a:r>
              <a:rPr lang="en-US" sz="1800" dirty="0"/>
              <a:t>3- Calculate </a:t>
            </a:r>
            <a:r>
              <a:rPr lang="en-US" sz="1800" dirty="0">
                <a:solidFill>
                  <a:srgbClr val="FF0000"/>
                </a:solidFill>
              </a:rPr>
              <a:t>gain</a:t>
            </a:r>
            <a:r>
              <a:rPr lang="en-US" sz="1800" dirty="0"/>
              <a:t> as follows:</a:t>
            </a:r>
          </a:p>
          <a:p>
            <a:pPr marL="0" indent="0">
              <a:buNone/>
            </a:pPr>
            <a:r>
              <a:rPr lang="en-US" sz="1800" dirty="0"/>
              <a:t>          Gain = P – M</a:t>
            </a:r>
          </a:p>
          <a:p>
            <a:pPr marL="0" indent="0">
              <a:buNone/>
            </a:pPr>
            <a:r>
              <a:rPr lang="en-US" sz="1800" dirty="0"/>
              <a:t>4- Choose the attribute test condition that produces the </a:t>
            </a:r>
            <a:r>
              <a:rPr lang="en-US" sz="1800" dirty="0">
                <a:solidFill>
                  <a:srgbClr val="C00000"/>
                </a:solidFill>
              </a:rPr>
              <a:t>highest gain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method needs a measure to </a:t>
            </a:r>
            <a:r>
              <a:rPr lang="en-US" sz="1800" dirty="0">
                <a:solidFill>
                  <a:srgbClr val="FF0000"/>
                </a:solidFill>
              </a:rPr>
              <a:t>quantify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impurity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4095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9D56-7418-751F-DA9B-1B7226F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37448-3AF4-118A-D0E7-9FFD27FD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For a given node t (</a:t>
            </a:r>
            <a:r>
              <a:rPr lang="en-US" sz="2400" dirty="0"/>
              <a:t>p( j | t) is the relative frequency of class j at node 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Gini Index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Classification error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• Entropy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6198C-3727-99D3-BBBA-C7377ACE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1" y="2305267"/>
            <a:ext cx="3514437" cy="8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26F52-56E5-5FE1-CDB1-0E665F40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1" y="5540375"/>
            <a:ext cx="5724525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2640B-AB30-BA07-130C-127A9E0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543" y="3932481"/>
            <a:ext cx="47910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410F-C7FA-5229-D6B2-FC78349E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7079-C537-F8C2-0374-66DE0292F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7758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Gini Index for a given node t :</a:t>
            </a:r>
          </a:p>
          <a:p>
            <a:pPr marL="0" indent="0">
              <a:buNone/>
            </a:pPr>
            <a:r>
              <a:rPr lang="en-US" sz="2400" dirty="0"/>
              <a:t>p( j | t) is the relative frequency of class j at node 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Gini coefficient measures the </a:t>
            </a:r>
            <a:r>
              <a:rPr lang="en-US" sz="2400" dirty="0">
                <a:solidFill>
                  <a:srgbClr val="C00000"/>
                </a:solidFill>
              </a:rPr>
              <a:t>inequality</a:t>
            </a:r>
            <a:r>
              <a:rPr lang="en-US" sz="2400" dirty="0"/>
              <a:t> among the values of a frequency distribution </a:t>
            </a:r>
          </a:p>
          <a:p>
            <a:pPr marL="0" indent="0">
              <a:buNone/>
            </a:pPr>
            <a:r>
              <a:rPr lang="en-US" sz="2400" dirty="0"/>
              <a:t>– Maximum (1 - 1/</a:t>
            </a:r>
            <a:r>
              <a:rPr lang="en-US" sz="2400" dirty="0" err="1"/>
              <a:t>Number_of_classes</a:t>
            </a:r>
            <a:r>
              <a:rPr lang="en-US" sz="2400" dirty="0"/>
              <a:t> 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sz="2400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When a node p is split into k partitions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1AD18-3A9A-96A7-ADF8-53AB38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03" y="1825625"/>
            <a:ext cx="3752850" cy="8953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45739-985D-FF1D-E38A-D311BC67C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1844" y="5480050"/>
          <a:ext cx="2209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209680" imgH="711360" progId="">
                  <p:embed/>
                </p:oleObj>
              </mc:Choice>
              <mc:Fallback>
                <p:oleObj name="PBrush" r:id="rId3" imgW="2209680" imgH="7113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0C45739-985D-FF1D-E38A-D311BC67C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1844" y="5480050"/>
                        <a:ext cx="22098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60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C9AA-3D28-669E-68C0-91E0074A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979A0240-6B9C-85AF-C00D-07EE25BD25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6317098"/>
              </p:ext>
            </p:extLst>
          </p:nvPr>
        </p:nvGraphicFramePr>
        <p:xfrm>
          <a:off x="838200" y="826678"/>
          <a:ext cx="4128651" cy="3496056"/>
        </p:xfrm>
        <a:graphic>
          <a:graphicData uri="http://schemas.openxmlformats.org/drawingml/2006/table">
            <a:tbl>
              <a:tblPr/>
              <a:tblGrid>
                <a:gridCol w="2447151">
                  <a:extLst>
                    <a:ext uri="{9D8B030D-6E8A-4147-A177-3AD203B41FA5}">
                      <a16:colId xmlns:a16="http://schemas.microsoft.com/office/drawing/2014/main" val="2580492241"/>
                    </a:ext>
                  </a:extLst>
                </a:gridCol>
                <a:gridCol w="1681500">
                  <a:extLst>
                    <a:ext uri="{9D8B030D-6E8A-4147-A177-3AD203B41FA5}">
                      <a16:colId xmlns:a16="http://schemas.microsoft.com/office/drawing/2014/main" val="1179217648"/>
                    </a:ext>
                  </a:extLst>
                </a:gridCol>
              </a:tblGrid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828062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30906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C2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924591"/>
                  </a:ext>
                </a:extLst>
              </a:tr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610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C581DA-D2EE-69CE-6FBB-A0A0459A840E}"/>
              </a:ext>
            </a:extLst>
          </p:cNvPr>
          <p:cNvSpPr txBox="1"/>
          <p:nvPr/>
        </p:nvSpPr>
        <p:spPr>
          <a:xfrm>
            <a:off x="5238750" y="19849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P(C1) = 5/6          P(C2) = 1/6               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A0CC5-FC94-F51B-9CA6-4BE26589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631" y="477606"/>
            <a:ext cx="5084619" cy="1213082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2DE46769-B81A-9ADD-8582-C0BA8C6A42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7962811"/>
              </p:ext>
            </p:extLst>
          </p:nvPr>
        </p:nvGraphicFramePr>
        <p:xfrm>
          <a:off x="838200" y="2535266"/>
          <a:ext cx="4166790" cy="3496056"/>
        </p:xfrm>
        <a:graphic>
          <a:graphicData uri="http://schemas.openxmlformats.org/drawingml/2006/table">
            <a:tbl>
              <a:tblPr/>
              <a:tblGrid>
                <a:gridCol w="2469822">
                  <a:extLst>
                    <a:ext uri="{9D8B030D-6E8A-4147-A177-3AD203B41FA5}">
                      <a16:colId xmlns:a16="http://schemas.microsoft.com/office/drawing/2014/main" val="129342235"/>
                    </a:ext>
                  </a:extLst>
                </a:gridCol>
                <a:gridCol w="1696968">
                  <a:extLst>
                    <a:ext uri="{9D8B030D-6E8A-4147-A177-3AD203B41FA5}">
                      <a16:colId xmlns:a16="http://schemas.microsoft.com/office/drawing/2014/main" val="3506892625"/>
                    </a:ext>
                  </a:extLst>
                </a:gridCol>
              </a:tblGrid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119613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3032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C2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067062"/>
                  </a:ext>
                </a:extLst>
              </a:tr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7564678"/>
                  </a:ext>
                </a:extLst>
              </a:tr>
            </a:tbl>
          </a:graphicData>
        </a:graphic>
      </p:graphicFrame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274EF5DF-418F-6FE7-850E-6205F53D3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097942"/>
              </p:ext>
            </p:extLst>
          </p:nvPr>
        </p:nvGraphicFramePr>
        <p:xfrm>
          <a:off x="838200" y="4322734"/>
          <a:ext cx="4166790" cy="3496056"/>
        </p:xfrm>
        <a:graphic>
          <a:graphicData uri="http://schemas.openxmlformats.org/drawingml/2006/table">
            <a:tbl>
              <a:tblPr/>
              <a:tblGrid>
                <a:gridCol w="2469822">
                  <a:extLst>
                    <a:ext uri="{9D8B030D-6E8A-4147-A177-3AD203B41FA5}">
                      <a16:colId xmlns:a16="http://schemas.microsoft.com/office/drawing/2014/main" val="630458982"/>
                    </a:ext>
                  </a:extLst>
                </a:gridCol>
                <a:gridCol w="1696968">
                  <a:extLst>
                    <a:ext uri="{9D8B030D-6E8A-4147-A177-3AD203B41FA5}">
                      <a16:colId xmlns:a16="http://schemas.microsoft.com/office/drawing/2014/main" val="1631794886"/>
                    </a:ext>
                  </a:extLst>
                </a:gridCol>
              </a:tblGrid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503853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C1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106564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C2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43217"/>
                  </a:ext>
                </a:extLst>
              </a:tr>
              <a:tr h="111633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732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B2BC801-1947-DCAB-5FAF-8BD728C9F0CE}"/>
              </a:ext>
            </a:extLst>
          </p:cNvPr>
          <p:cNvSpPr txBox="1"/>
          <p:nvPr/>
        </p:nvSpPr>
        <p:spPr>
          <a:xfrm>
            <a:off x="5238750" y="26813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Gini = 1 – (5/6)^2 – (1/6)^2 = 0.27              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746B2A-C741-575D-2F55-6D8CB9A50F9A}"/>
              </a:ext>
            </a:extLst>
          </p:cNvPr>
          <p:cNvSpPr txBox="1"/>
          <p:nvPr/>
        </p:nvSpPr>
        <p:spPr>
          <a:xfrm>
            <a:off x="5257800" y="378515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P(C1) = 0/6          P(C2) = 6/6               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D687B-B071-9392-9556-7BF0FD3EED70}"/>
              </a:ext>
            </a:extLst>
          </p:cNvPr>
          <p:cNvSpPr txBox="1"/>
          <p:nvPr/>
        </p:nvSpPr>
        <p:spPr>
          <a:xfrm>
            <a:off x="5257800" y="448160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Gini = 1 – (0/6)^2 – (6/6)^2 = 0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FC71FC-15EE-4A76-CC67-E785BD525037}"/>
              </a:ext>
            </a:extLst>
          </p:cNvPr>
          <p:cNvSpPr txBox="1"/>
          <p:nvPr/>
        </p:nvSpPr>
        <p:spPr>
          <a:xfrm>
            <a:off x="5238750" y="54447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P(C1) = 3/6          P(C2) = 3/6               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88447-E2B5-C6E5-1193-588C44B3425D}"/>
              </a:ext>
            </a:extLst>
          </p:cNvPr>
          <p:cNvSpPr txBox="1"/>
          <p:nvPr/>
        </p:nvSpPr>
        <p:spPr>
          <a:xfrm>
            <a:off x="5238750" y="61412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Gini = 1 – (3/6)^2 – (3/6)^2 = 0.5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0595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4294F-AF6C-C03E-C130-35E541EF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D-Tree using Gini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0805-2141-DA09-38C4-ADDE15821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709" y="1459907"/>
            <a:ext cx="10175630" cy="76790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400" dirty="0"/>
              <a:t>Create a decision tree on the following dataset using Gini 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7F3BDA-FF74-F688-1C14-D63029920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85162"/>
              </p:ext>
            </p:extLst>
          </p:nvPr>
        </p:nvGraphicFramePr>
        <p:xfrm>
          <a:off x="1865635" y="2705100"/>
          <a:ext cx="8154665" cy="2924190"/>
        </p:xfrm>
        <a:graphic>
          <a:graphicData uri="http://schemas.openxmlformats.org/drawingml/2006/table">
            <a:tbl>
              <a:tblPr/>
              <a:tblGrid>
                <a:gridCol w="2492218">
                  <a:extLst>
                    <a:ext uri="{9D8B030D-6E8A-4147-A177-3AD203B41FA5}">
                      <a16:colId xmlns:a16="http://schemas.microsoft.com/office/drawing/2014/main" val="4083909112"/>
                    </a:ext>
                  </a:extLst>
                </a:gridCol>
                <a:gridCol w="2490871">
                  <a:extLst>
                    <a:ext uri="{9D8B030D-6E8A-4147-A177-3AD203B41FA5}">
                      <a16:colId xmlns:a16="http://schemas.microsoft.com/office/drawing/2014/main" val="185640869"/>
                    </a:ext>
                  </a:extLst>
                </a:gridCol>
                <a:gridCol w="3171576">
                  <a:extLst>
                    <a:ext uri="{9D8B030D-6E8A-4147-A177-3AD203B41FA5}">
                      <a16:colId xmlns:a16="http://schemas.microsoft.com/office/drawing/2014/main" val="1262697453"/>
                    </a:ext>
                  </a:extLst>
                </a:gridCol>
              </a:tblGrid>
              <a:tr h="58483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Glucose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BMI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Class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657789"/>
                  </a:ext>
                </a:extLst>
              </a:tr>
              <a:tr h="58483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513341"/>
                  </a:ext>
                </a:extLst>
              </a:tr>
              <a:tr h="58483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34200"/>
                  </a:ext>
                </a:extLst>
              </a:tr>
              <a:tr h="58483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854906"/>
                  </a:ext>
                </a:extLst>
              </a:tr>
              <a:tr h="58483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412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84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FC1D-514F-21F4-F014-C6A48E0F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DTree</a:t>
            </a:r>
            <a:r>
              <a:rPr lang="en-US" sz="4000" dirty="0"/>
              <a:t> - Step 1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8AD17C5-4E99-A840-6A60-6A53EB32C5D5}"/>
              </a:ext>
            </a:extLst>
          </p:cNvPr>
          <p:cNvGraphicFramePr>
            <a:graphicFrameLocks/>
          </p:cNvGraphicFramePr>
          <p:nvPr/>
        </p:nvGraphicFramePr>
        <p:xfrm>
          <a:off x="326174" y="4570841"/>
          <a:ext cx="4218540" cy="1924050"/>
        </p:xfrm>
        <a:graphic>
          <a:graphicData uri="http://schemas.openxmlformats.org/drawingml/2006/table">
            <a:tbl>
              <a:tblPr/>
              <a:tblGrid>
                <a:gridCol w="1289264">
                  <a:extLst>
                    <a:ext uri="{9D8B030D-6E8A-4147-A177-3AD203B41FA5}">
                      <a16:colId xmlns:a16="http://schemas.microsoft.com/office/drawing/2014/main" val="2686411877"/>
                    </a:ext>
                  </a:extLst>
                </a:gridCol>
                <a:gridCol w="1288568">
                  <a:extLst>
                    <a:ext uri="{9D8B030D-6E8A-4147-A177-3AD203B41FA5}">
                      <a16:colId xmlns:a16="http://schemas.microsoft.com/office/drawing/2014/main" val="3670375415"/>
                    </a:ext>
                  </a:extLst>
                </a:gridCol>
                <a:gridCol w="1640708">
                  <a:extLst>
                    <a:ext uri="{9D8B030D-6E8A-4147-A177-3AD203B41FA5}">
                      <a16:colId xmlns:a16="http://schemas.microsoft.com/office/drawing/2014/main" val="1849377567"/>
                    </a:ext>
                  </a:extLst>
                </a:gridCol>
              </a:tblGrid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Glucose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BMI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Class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76478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42866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11553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932796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500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EB4085A-2650-1BF4-D1C6-6F9721D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588" y="1228645"/>
            <a:ext cx="4191000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2B6250-6477-17E4-84F7-62B2E81D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563" y="4520636"/>
            <a:ext cx="4010025" cy="1114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5FE54-F7B5-B5C6-9BF8-09B7FF232847}"/>
              </a:ext>
            </a:extLst>
          </p:cNvPr>
          <p:cNvSpPr txBox="1"/>
          <p:nvPr/>
        </p:nvSpPr>
        <p:spPr>
          <a:xfrm>
            <a:off x="5610225" y="29936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by Glucose= (2/4 * 0 )+ (2/4 * 0.5)=0.25 </a:t>
            </a:r>
          </a:p>
          <a:p>
            <a:r>
              <a:rPr lang="en-US" dirty="0">
                <a:sym typeface="Wingdings" panose="05000000000000000000" pitchFamily="2" charset="2"/>
              </a:rPr>
              <a:t> Gain = 0.375 – 0.25 =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0.125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8FCCB-716C-728C-39F0-B9EEF69C65E8}"/>
              </a:ext>
            </a:extLst>
          </p:cNvPr>
          <p:cNvSpPr txBox="1"/>
          <p:nvPr/>
        </p:nvSpPr>
        <p:spPr>
          <a:xfrm>
            <a:off x="5221165" y="61255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by BMI=(3/4 * 4/9) + (1/4 * 0)=0.333</a:t>
            </a:r>
          </a:p>
          <a:p>
            <a:r>
              <a:rPr lang="en-US" dirty="0">
                <a:sym typeface="Wingdings" panose="05000000000000000000" pitchFamily="2" charset="2"/>
              </a:rPr>
              <a:t> Gain = 0.375 – 0.333 = 0.042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A1816-2346-6D91-F257-4945D5087D01}"/>
              </a:ext>
            </a:extLst>
          </p:cNvPr>
          <p:cNvSpPr txBox="1"/>
          <p:nvPr/>
        </p:nvSpPr>
        <p:spPr>
          <a:xfrm>
            <a:off x="5695950" y="2412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=  1 - (2/2)^2=0                    Gini =  1 - (1/2)^2 - (1/2)^2 =0.5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C440C-D8E8-CE55-65B3-CA3EE6B7568F}"/>
              </a:ext>
            </a:extLst>
          </p:cNvPr>
          <p:cNvSpPr txBox="1"/>
          <p:nvPr/>
        </p:nvSpPr>
        <p:spPr>
          <a:xfrm>
            <a:off x="5217868" y="5638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=  1 - (1/3)^2 - (2/3)^2=4/9        Gini =  1 - (1/1)^2 =0                 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90BFD7D-D4A5-9567-B256-7B954930F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969213"/>
              </p:ext>
            </p:extLst>
          </p:nvPr>
        </p:nvGraphicFramePr>
        <p:xfrm>
          <a:off x="3314019" y="2922203"/>
          <a:ext cx="1696811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209680" imgH="711360" progId="">
                  <p:embed/>
                </p:oleObj>
              </mc:Choice>
              <mc:Fallback>
                <p:oleObj name="PBrush" r:id="rId4" imgW="2209680" imgH="7113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90BFD7D-D4A5-9567-B256-7B954930F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4019" y="2922203"/>
                        <a:ext cx="1696811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ADBA03-8D6E-31FC-2AD8-30FB0467B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2387727"/>
            <a:ext cx="1752600" cy="418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30451-0703-C1AD-1028-B2A5D217C739}"/>
              </a:ext>
            </a:extLst>
          </p:cNvPr>
          <p:cNvSpPr txBox="1"/>
          <p:nvPr/>
        </p:nvSpPr>
        <p:spPr>
          <a:xfrm>
            <a:off x="5775996" y="779849"/>
            <a:ext cx="5233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before splitting=  1 - (3/4)^2 - (1/4)^2=0.375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AA6DD-E9DA-A1F5-7E9E-5343885EAEE9}"/>
              </a:ext>
            </a:extLst>
          </p:cNvPr>
          <p:cNvSpPr txBox="1"/>
          <p:nvPr/>
        </p:nvSpPr>
        <p:spPr>
          <a:xfrm>
            <a:off x="5217868" y="4085329"/>
            <a:ext cx="5233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before splitting =  1 - (3/4)^2 - (1/4)^2=0.375 </a:t>
            </a:r>
          </a:p>
        </p:txBody>
      </p:sp>
    </p:spTree>
    <p:extLst>
      <p:ext uri="{BB962C8B-B14F-4D97-AF65-F5344CB8AC3E}">
        <p14:creationId xmlns:p14="http://schemas.microsoft.com/office/powerpoint/2010/main" val="342643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FC1D-514F-21F4-F014-C6A48E0F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DTree</a:t>
            </a:r>
            <a:r>
              <a:rPr lang="en-US" sz="4000" dirty="0"/>
              <a:t> - Step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B4085A-2650-1BF4-D1C6-6F9721D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3" y="1586248"/>
            <a:ext cx="4191000" cy="1114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5FE54-F7B5-B5C6-9BF8-09B7FF232847}"/>
              </a:ext>
            </a:extLst>
          </p:cNvPr>
          <p:cNvSpPr txBox="1"/>
          <p:nvPr/>
        </p:nvSpPr>
        <p:spPr>
          <a:xfrm>
            <a:off x="5743575" y="35550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by Glucose= (0 * 0) + (2/2 * 1/2) =0.5</a:t>
            </a:r>
          </a:p>
          <a:p>
            <a:r>
              <a:rPr lang="en-US" dirty="0">
                <a:sym typeface="Wingdings" panose="05000000000000000000" pitchFamily="2" charset="2"/>
              </a:rPr>
              <a:t> Gain = 0.5 – 0.5 = 0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8FCCB-716C-728C-39F0-B9EEF69C65E8}"/>
              </a:ext>
            </a:extLst>
          </p:cNvPr>
          <p:cNvSpPr txBox="1"/>
          <p:nvPr/>
        </p:nvSpPr>
        <p:spPr>
          <a:xfrm>
            <a:off x="5743575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by BMI=(1/2 * 0)+ (1/2 * 0) =</a:t>
            </a:r>
            <a:r>
              <a:rPr lang="en-US" dirty="0">
                <a:highlight>
                  <a:srgbClr val="FFFF00"/>
                </a:highlight>
              </a:rPr>
              <a:t>0  </a:t>
            </a:r>
            <a:r>
              <a:rPr lang="en-US" dirty="0">
                <a:sym typeface="Wingdings" panose="05000000000000000000" pitchFamily="2" charset="2"/>
              </a:rPr>
              <a:t> Gain = 0.5 – 0 =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0.5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Since impurity is 0, we stop splitting the tree</a:t>
            </a:r>
            <a:r>
              <a:rPr lang="en-US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E12CA4-46CE-2885-04D0-011617CBD5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9413" y="4007702"/>
          <a:ext cx="3697211" cy="2336620"/>
        </p:xfrm>
        <a:graphic>
          <a:graphicData uri="http://schemas.openxmlformats.org/drawingml/2006/table">
            <a:tbl>
              <a:tblPr/>
              <a:tblGrid>
                <a:gridCol w="1238039">
                  <a:extLst>
                    <a:ext uri="{9D8B030D-6E8A-4147-A177-3AD203B41FA5}">
                      <a16:colId xmlns:a16="http://schemas.microsoft.com/office/drawing/2014/main" val="2987546401"/>
                    </a:ext>
                  </a:extLst>
                </a:gridCol>
                <a:gridCol w="801919">
                  <a:extLst>
                    <a:ext uri="{9D8B030D-6E8A-4147-A177-3AD203B41FA5}">
                      <a16:colId xmlns:a16="http://schemas.microsoft.com/office/drawing/2014/main" val="3892110489"/>
                    </a:ext>
                  </a:extLst>
                </a:gridCol>
                <a:gridCol w="1657253">
                  <a:extLst>
                    <a:ext uri="{9D8B030D-6E8A-4147-A177-3AD203B41FA5}">
                      <a16:colId xmlns:a16="http://schemas.microsoft.com/office/drawing/2014/main" val="905356872"/>
                    </a:ext>
                  </a:extLst>
                </a:gridCol>
              </a:tblGrid>
              <a:tr h="4673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Glucose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BMI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Class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78221"/>
                  </a:ext>
                </a:extLst>
              </a:tr>
              <a:tr h="4673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467240"/>
                  </a:ext>
                </a:extLst>
              </a:tr>
              <a:tr h="4673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383529"/>
                  </a:ext>
                </a:extLst>
              </a:tr>
              <a:tr h="4673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023888"/>
                  </a:ext>
                </a:extLst>
              </a:tr>
              <a:tr h="467324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161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00C8DE5-3D0A-8B6D-9D67-D84B181C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407494"/>
            <a:ext cx="5543550" cy="166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EE58B1-8F53-38CB-73B2-4B465664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50" y="4414516"/>
            <a:ext cx="5553075" cy="1390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25139-31AB-F3AE-7886-FE26641FAFDF}"/>
              </a:ext>
            </a:extLst>
          </p:cNvPr>
          <p:cNvSpPr txBox="1"/>
          <p:nvPr/>
        </p:nvSpPr>
        <p:spPr>
          <a:xfrm>
            <a:off x="1480743" y="2737844"/>
            <a:ext cx="496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before splitting =  1 - (1/2)^2 - (1/2)^2 =0.5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65CF1-655A-1BBD-9B2B-00D8BE30D425}"/>
              </a:ext>
            </a:extLst>
          </p:cNvPr>
          <p:cNvSpPr txBox="1"/>
          <p:nvPr/>
        </p:nvSpPr>
        <p:spPr>
          <a:xfrm>
            <a:off x="7162800" y="3119727"/>
            <a:ext cx="496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=  0                   Gini =  1 - (1/2)^2 - (1/2)^2 =0.5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5BF11-72BE-AB87-8795-D2299345A755}"/>
              </a:ext>
            </a:extLst>
          </p:cNvPr>
          <p:cNvSpPr txBox="1"/>
          <p:nvPr/>
        </p:nvSpPr>
        <p:spPr>
          <a:xfrm>
            <a:off x="7048500" y="5805166"/>
            <a:ext cx="496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Gini = 1 - (1/1)^2 =0                  Gini = 1 - (1/1)^2 =0</a:t>
            </a:r>
          </a:p>
        </p:txBody>
      </p:sp>
    </p:spTree>
    <p:extLst>
      <p:ext uri="{BB962C8B-B14F-4D97-AF65-F5344CB8AC3E}">
        <p14:creationId xmlns:p14="http://schemas.microsoft.com/office/powerpoint/2010/main" val="114566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C6D-FF14-3E1E-F4B0-93C54C3B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Error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1D2F-028E-1941-7285-CB65E416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Classification </a:t>
            </a:r>
            <a:r>
              <a:rPr lang="fr-FR" dirty="0" err="1"/>
              <a:t>error</a:t>
            </a:r>
            <a:r>
              <a:rPr lang="fr-FR" dirty="0"/>
              <a:t> at a </a:t>
            </a:r>
            <a:r>
              <a:rPr lang="fr-FR" dirty="0" err="1"/>
              <a:t>node</a:t>
            </a:r>
            <a:r>
              <a:rPr lang="fr-FR" dirty="0"/>
              <a:t> t:</a:t>
            </a:r>
          </a:p>
          <a:p>
            <a:pPr marL="0" indent="0">
              <a:buNone/>
            </a:pPr>
            <a:r>
              <a:rPr lang="en-US" dirty="0"/>
              <a:t>Measures </a:t>
            </a:r>
            <a:r>
              <a:rPr lang="en-US" dirty="0">
                <a:solidFill>
                  <a:srgbClr val="C00000"/>
                </a:solidFill>
              </a:rPr>
              <a:t>misclassification</a:t>
            </a:r>
            <a:r>
              <a:rPr lang="en-US" dirty="0"/>
              <a:t> error made by a node.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(1 - 1/</a:t>
            </a:r>
            <a:r>
              <a:rPr lang="en-US" dirty="0" err="1"/>
              <a:t>Number_of_classes</a:t>
            </a:r>
            <a:r>
              <a:rPr lang="en-US" dirty="0"/>
              <a:t>) when records are equally distributed among all classes, implying least interesting information </a:t>
            </a:r>
          </a:p>
          <a:p>
            <a:pPr marL="0" indent="0">
              <a:buNone/>
            </a:pPr>
            <a:r>
              <a:rPr lang="en-US" dirty="0"/>
              <a:t>– Minimum (0) when all records belong to one class, implying most interesting 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When a node p is split into k partitions 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8707-7EF2-9894-9069-F036A2A0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414" y="1598325"/>
            <a:ext cx="4791075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0F0E5-B2CB-AB71-C55D-D327C8EF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207" y="5759557"/>
            <a:ext cx="2860456" cy="8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19812-40F9-6C39-736A-4533B432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33" y="3185098"/>
            <a:ext cx="6225641" cy="358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18321F-38A3-DD5B-A25D-B7CD49F1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0EC-5F1D-A435-7695-09077C9B1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2282"/>
            <a:ext cx="1063155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 decision tree is a hierarchical </a:t>
            </a:r>
            <a:r>
              <a:rPr lang="en-US" sz="2400" dirty="0">
                <a:solidFill>
                  <a:srgbClr val="C00000"/>
                </a:solidFill>
              </a:rPr>
              <a:t>classification</a:t>
            </a:r>
            <a:r>
              <a:rPr lang="en-US" sz="2400" dirty="0"/>
              <a:t> model that uses a </a:t>
            </a:r>
            <a:r>
              <a:rPr lang="en-US" sz="2400" dirty="0">
                <a:solidFill>
                  <a:srgbClr val="C00000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structure</a:t>
            </a:r>
            <a:r>
              <a:rPr lang="en-US" sz="2400" dirty="0"/>
              <a:t> and can be used to </a:t>
            </a:r>
            <a:r>
              <a:rPr lang="en-US" sz="2400" dirty="0">
                <a:solidFill>
                  <a:srgbClr val="C00000"/>
                </a:solidFill>
              </a:rPr>
              <a:t>support decisions</a:t>
            </a:r>
          </a:p>
          <a:p>
            <a:r>
              <a:rPr lang="en-US" sz="2400" dirty="0"/>
              <a:t>Each </a:t>
            </a:r>
            <a:r>
              <a:rPr lang="en-US" sz="2400" dirty="0">
                <a:solidFill>
                  <a:srgbClr val="C00000"/>
                </a:solidFill>
              </a:rPr>
              <a:t>internal node </a:t>
            </a:r>
            <a:r>
              <a:rPr lang="en-US" sz="2400" dirty="0"/>
              <a:t>represent a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on one attribute (feature) </a:t>
            </a:r>
          </a:p>
          <a:p>
            <a:r>
              <a:rPr lang="en-US" sz="2400" dirty="0"/>
              <a:t>Each </a:t>
            </a:r>
            <a:r>
              <a:rPr lang="en-US" sz="2400" dirty="0">
                <a:solidFill>
                  <a:srgbClr val="C00000"/>
                </a:solidFill>
              </a:rPr>
              <a:t>branch</a:t>
            </a:r>
            <a:r>
              <a:rPr lang="en-US" sz="2400" dirty="0"/>
              <a:t> from a node represents a possible </a:t>
            </a:r>
            <a:r>
              <a:rPr lang="en-US" sz="2400" dirty="0">
                <a:solidFill>
                  <a:srgbClr val="C00000"/>
                </a:solidFill>
              </a:rPr>
              <a:t>outcome of the test</a:t>
            </a:r>
          </a:p>
          <a:p>
            <a:r>
              <a:rPr lang="en-US" sz="2400" dirty="0"/>
              <a:t>Each </a:t>
            </a:r>
            <a:r>
              <a:rPr lang="en-US" sz="2400" dirty="0">
                <a:solidFill>
                  <a:srgbClr val="C00000"/>
                </a:solidFill>
              </a:rPr>
              <a:t>leaf</a:t>
            </a:r>
            <a:r>
              <a:rPr lang="en-US" sz="2400" dirty="0"/>
              <a:t> node represents a class </a:t>
            </a:r>
            <a:r>
              <a:rPr lang="en-US" sz="2400" dirty="0">
                <a:solidFill>
                  <a:srgbClr val="C00000"/>
                </a:solidFill>
              </a:rPr>
              <a:t>label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031DF-6C21-C071-3C97-0C7600BEF3DE}"/>
              </a:ext>
            </a:extLst>
          </p:cNvPr>
          <p:cNvSpPr txBox="1"/>
          <p:nvPr/>
        </p:nvSpPr>
        <p:spPr>
          <a:xfrm>
            <a:off x="361121" y="5570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18B0-DD2A-EF2D-9BF9-14B20DF1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7B7-7827-000D-FCC1-0B6ABAC7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D1315-E0B2-3BAF-E46F-685064EE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0"/>
            <a:ext cx="1072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6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9FC1D-514F-21F4-F014-C6A48E0F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DTree</a:t>
            </a:r>
            <a:r>
              <a:rPr lang="en-US" sz="4000" dirty="0"/>
              <a:t> - Step 1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8AD17C5-4E99-A840-6A60-6A53EB32C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607870"/>
              </p:ext>
            </p:extLst>
          </p:nvPr>
        </p:nvGraphicFramePr>
        <p:xfrm>
          <a:off x="430949" y="4494601"/>
          <a:ext cx="4218540" cy="1924050"/>
        </p:xfrm>
        <a:graphic>
          <a:graphicData uri="http://schemas.openxmlformats.org/drawingml/2006/table">
            <a:tbl>
              <a:tblPr/>
              <a:tblGrid>
                <a:gridCol w="1289264">
                  <a:extLst>
                    <a:ext uri="{9D8B030D-6E8A-4147-A177-3AD203B41FA5}">
                      <a16:colId xmlns:a16="http://schemas.microsoft.com/office/drawing/2014/main" val="2686411877"/>
                    </a:ext>
                  </a:extLst>
                </a:gridCol>
                <a:gridCol w="1288568">
                  <a:extLst>
                    <a:ext uri="{9D8B030D-6E8A-4147-A177-3AD203B41FA5}">
                      <a16:colId xmlns:a16="http://schemas.microsoft.com/office/drawing/2014/main" val="3670375415"/>
                    </a:ext>
                  </a:extLst>
                </a:gridCol>
                <a:gridCol w="1640708">
                  <a:extLst>
                    <a:ext uri="{9D8B030D-6E8A-4147-A177-3AD203B41FA5}">
                      <a16:colId xmlns:a16="http://schemas.microsoft.com/office/drawing/2014/main" val="1849377567"/>
                    </a:ext>
                  </a:extLst>
                </a:gridCol>
              </a:tblGrid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Glucose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BMI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Class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76478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42866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11553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High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Diabetes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932796"/>
                  </a:ext>
                </a:extLst>
              </a:tr>
              <a:tr h="37541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Low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NoDiabetes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500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EB4085A-2650-1BF4-D1C6-6F9721D7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38" y="1971033"/>
            <a:ext cx="4191000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2B6250-6477-17E4-84F7-62B2E81D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13" y="4709713"/>
            <a:ext cx="4010025" cy="1114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55FE54-F7B5-B5C6-9BF8-09B7FF232847}"/>
              </a:ext>
            </a:extLst>
          </p:cNvPr>
          <p:cNvSpPr txBox="1"/>
          <p:nvPr/>
        </p:nvSpPr>
        <p:spPr>
          <a:xfrm>
            <a:off x="5470963" y="3712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Misclassification by Glucose= (2/4 * 0)+ (2/4  * 1/2)=</a:t>
            </a:r>
            <a:r>
              <a:rPr lang="en-US" dirty="0">
                <a:highlight>
                  <a:srgbClr val="FFFF00"/>
                </a:highlight>
              </a:rPr>
              <a:t>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8FCCB-716C-728C-39F0-B9EEF69C65E8}"/>
              </a:ext>
            </a:extLst>
          </p:cNvPr>
          <p:cNvSpPr txBox="1"/>
          <p:nvPr/>
        </p:nvSpPr>
        <p:spPr>
          <a:xfrm>
            <a:off x="5172075" y="6349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Misclassification by BMI=(3/4 * 1/3) + (1/4 * 0)=</a:t>
            </a:r>
            <a:r>
              <a:rPr lang="en-US" dirty="0">
                <a:highlight>
                  <a:srgbClr val="00FFFF"/>
                </a:highlight>
              </a:rPr>
              <a:t>0.25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82C3-2D48-6089-B8E9-FDBC92A03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61477"/>
            <a:ext cx="2276475" cy="302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CEC8B-6125-3C9B-4A0E-162BF4DEC501}"/>
              </a:ext>
            </a:extLst>
          </p:cNvPr>
          <p:cNvSpPr txBox="1"/>
          <p:nvPr/>
        </p:nvSpPr>
        <p:spPr>
          <a:xfrm>
            <a:off x="5470963" y="3140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Misclassification= 1 - 2/2 = 0    Misclassification= 1 - 1/2 = 1/2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FDA29-C4AB-49D3-52EC-0457DB2DB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431" y="3648401"/>
            <a:ext cx="1707644" cy="498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03878F-2F54-A565-A0B2-71780294F11C}"/>
              </a:ext>
            </a:extLst>
          </p:cNvPr>
          <p:cNvSpPr txBox="1"/>
          <p:nvPr/>
        </p:nvSpPr>
        <p:spPr>
          <a:xfrm>
            <a:off x="5172075" y="5897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Misclassification= 1 - 2/3 = 1/3     Misclassification= 1 - 1/1 = 0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835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E349-5497-6D3B-AB44-0DCF8F01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Impurity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30E-3E34-AC5B-B608-C5CCF0AD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80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Entropy and Gini are more </a:t>
            </a:r>
            <a:r>
              <a:rPr lang="en-US" dirty="0">
                <a:solidFill>
                  <a:srgbClr val="C00000"/>
                </a:solidFill>
              </a:rPr>
              <a:t>sensitive</a:t>
            </a:r>
            <a:r>
              <a:rPr lang="en-US" dirty="0"/>
              <a:t> to changes in the node probabilities than the misclassification error rate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4F4903-52E6-F4B1-1C8B-7519D7DEFC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9938"/>
              </p:ext>
            </p:extLst>
          </p:nvPr>
        </p:nvGraphicFramePr>
        <p:xfrm>
          <a:off x="6179127" y="2057400"/>
          <a:ext cx="528320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283360" imgH="4254480" progId="">
                  <p:embed/>
                </p:oleObj>
              </mc:Choice>
              <mc:Fallback>
                <p:oleObj name="PBrush" r:id="rId2" imgW="5283360" imgH="4254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127" y="2057400"/>
                        <a:ext cx="5283200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03BE1-CCC4-68FE-EF5A-0F0559F66DCB}"/>
              </a:ext>
            </a:extLst>
          </p:cNvPr>
          <p:cNvSpPr txBox="1"/>
          <p:nvPr/>
        </p:nvSpPr>
        <p:spPr>
          <a:xfrm>
            <a:off x="7426036" y="1737797"/>
            <a:ext cx="241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2-class problem</a:t>
            </a:r>
          </a:p>
        </p:txBody>
      </p:sp>
    </p:spTree>
    <p:extLst>
      <p:ext uri="{BB962C8B-B14F-4D97-AF65-F5344CB8AC3E}">
        <p14:creationId xmlns:p14="http://schemas.microsoft.com/office/powerpoint/2010/main" val="4120557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07E-2453-5F66-031E-10DC5707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2A8-67A0-9742-6ED7-2008BD0AF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Entropy at a given node 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is commonly associated with a state of </a:t>
            </a:r>
            <a:r>
              <a:rPr lang="en-US" dirty="0">
                <a:solidFill>
                  <a:srgbClr val="C00000"/>
                </a:solidFill>
              </a:rPr>
              <a:t>disorder</a:t>
            </a:r>
            <a:r>
              <a:rPr lang="en-US" dirty="0"/>
              <a:t> or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Maximum (Log </a:t>
            </a:r>
            <a:r>
              <a:rPr lang="en-US" dirty="0" err="1"/>
              <a:t>Number_of_classes</a:t>
            </a:r>
            <a:r>
              <a:rPr lang="en-US" dirty="0"/>
              <a:t> ) when records are equally distributed among all classes implying least information </a:t>
            </a:r>
          </a:p>
          <a:p>
            <a:pPr marL="0" indent="0">
              <a:buNone/>
            </a:pPr>
            <a:r>
              <a:rPr lang="en-US" dirty="0"/>
              <a:t>– Minimum (0.0) when all records belong to one class, implying most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Entropy based computations are quite similar to the GINI index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C0BD-4868-0F8C-BF16-D23550C8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690688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C950-6584-DDAF-75BE-01BDC7A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04DB-5D60-CD54-7C62-C8E8F6C0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8ABB11-7239-1CAD-32FB-93C3B83D8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9443"/>
              </p:ext>
            </p:extLst>
          </p:nvPr>
        </p:nvGraphicFramePr>
        <p:xfrm>
          <a:off x="915321" y="1825625"/>
          <a:ext cx="9095166" cy="386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7810560" imgH="3321000" progId="">
                  <p:embed/>
                </p:oleObj>
              </mc:Choice>
              <mc:Fallback>
                <p:oleObj name="PBrush" r:id="rId2" imgW="7810560" imgH="3321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5321" y="1825625"/>
                        <a:ext cx="9095166" cy="3867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3099A0-07F6-4A63-672F-E2F5DE77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37" y="681037"/>
            <a:ext cx="57245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357F-E183-7F5D-C2E9-F7D85781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5824-846E-FFE6-6B49-12EFAD77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60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gain is the reduction in entropy produced from splitting.</a:t>
            </a:r>
          </a:p>
          <a:p>
            <a:pPr marL="0" indent="0">
              <a:buNone/>
            </a:pPr>
            <a:r>
              <a:rPr lang="fr-FR" dirty="0"/>
              <a:t>Information Gain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splitting</a:t>
            </a:r>
            <a:r>
              <a:rPr lang="fr-FR" dirty="0"/>
              <a:t>  </a:t>
            </a:r>
            <a:r>
              <a:rPr lang="en-US" dirty="0"/>
              <a:t>parent node(p) with n records: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ni</a:t>
            </a:r>
            <a:r>
              <a:rPr lang="en-US" sz="2000" dirty="0"/>
              <a:t> is number of records in partition </a:t>
            </a:r>
            <a:r>
              <a:rPr lang="en-US" sz="2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– Choose the split that achieves most reduction in Entropy(maximizes GAIN) </a:t>
            </a:r>
          </a:p>
          <a:p>
            <a:pPr marL="0" indent="0">
              <a:buNone/>
            </a:pPr>
            <a:r>
              <a:rPr lang="en-US" dirty="0"/>
              <a:t>– Used in the ID3 decision tree algorithm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859D7-79D1-2E80-623D-281024954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74177"/>
              </p:ext>
            </p:extLst>
          </p:nvPr>
        </p:nvGraphicFramePr>
        <p:xfrm>
          <a:off x="838200" y="2893725"/>
          <a:ext cx="50546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054760" imgH="882720" progId="">
                  <p:embed/>
                </p:oleObj>
              </mc:Choice>
              <mc:Fallback>
                <p:oleObj name="PBrush" r:id="rId2" imgW="5054760" imgH="88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2893725"/>
                        <a:ext cx="5054600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305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0D6A-D904-D61E-C871-AFEA874B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9EF51-E301-CB49-34BF-ECC654AA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It prefers attributes with large number of values that split the data into </a:t>
            </a:r>
            <a:r>
              <a:rPr lang="en-US" dirty="0">
                <a:solidFill>
                  <a:srgbClr val="C00000"/>
                </a:solidFill>
              </a:rPr>
              <a:t>small, pure </a:t>
            </a:r>
            <a:r>
              <a:rPr lang="en-US" dirty="0"/>
              <a:t>subsets </a:t>
            </a:r>
          </a:p>
          <a:p>
            <a:pPr marL="0" indent="0">
              <a:buNone/>
            </a:pPr>
            <a:r>
              <a:rPr lang="en-US" dirty="0"/>
              <a:t>• Quinlan’s gain ratio uses normalization to improve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EA645-3739-3803-706D-0BB6067E7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3288572"/>
            <a:ext cx="9215438" cy="22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7007-F558-BD2C-17B3-D56B314168AB}"/>
              </a:ext>
            </a:extLst>
          </p:cNvPr>
          <p:cNvSpPr txBox="1"/>
          <p:nvPr/>
        </p:nvSpPr>
        <p:spPr>
          <a:xfrm>
            <a:off x="1590674" y="5711735"/>
            <a:ext cx="10020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Customer ID has highest information gain because entropy for all the children is zero</a:t>
            </a:r>
          </a:p>
          <a:p>
            <a:r>
              <a:rPr lang="en-US" dirty="0"/>
              <a:t>information gain has the disadvantage that it prefers attributes with large number of values that split the data into small, pure subsets leads to overfitting to train dataset.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DADBBC-238E-2D94-10B0-BB1B6EA7E9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17812"/>
              </p:ext>
            </p:extLst>
          </p:nvPr>
        </p:nvGraphicFramePr>
        <p:xfrm>
          <a:off x="4650870" y="2199443"/>
          <a:ext cx="2978365" cy="520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054760" imgH="882720" progId="">
                  <p:embed/>
                </p:oleObj>
              </mc:Choice>
              <mc:Fallback>
                <p:oleObj name="PBrush" r:id="rId3" imgW="5054760" imgH="88272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859D7-79D1-2E80-623D-2810249541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0870" y="2199443"/>
                        <a:ext cx="2978365" cy="520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305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D62-962F-9C6B-382B-2B24238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 (Quinlan’s Gain Ratio)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7D20-7BA5-C0D3-A579-F40FCBBB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Adjusts Information Gain by the entropy of the partitioning (</a:t>
            </a:r>
            <a:r>
              <a:rPr lang="en-US" dirty="0" err="1"/>
              <a:t>SplitINFO</a:t>
            </a:r>
            <a:r>
              <a:rPr lang="en-US" dirty="0"/>
              <a:t>). </a:t>
            </a:r>
          </a:p>
          <a:p>
            <a:r>
              <a:rPr lang="en-US" dirty="0"/>
              <a:t>Large number of small partitions is </a:t>
            </a:r>
            <a:r>
              <a:rPr lang="en-US" dirty="0">
                <a:solidFill>
                  <a:srgbClr val="C00000"/>
                </a:solidFill>
              </a:rPr>
              <a:t>penalized</a:t>
            </a:r>
            <a:r>
              <a:rPr lang="en-US" dirty="0"/>
              <a:t> </a:t>
            </a:r>
          </a:p>
          <a:p>
            <a:r>
              <a:rPr lang="en-US" dirty="0"/>
              <a:t>Designed to overcome the disadvantage of Information Gain</a:t>
            </a:r>
          </a:p>
          <a:p>
            <a:r>
              <a:rPr lang="en-US" dirty="0"/>
              <a:t> Used in C4.5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5E56-07DB-FC05-0774-4E1C396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6" y="4545233"/>
            <a:ext cx="9129712" cy="22179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F1041B-F149-1763-5AC4-95400F86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134681"/>
              </p:ext>
            </p:extLst>
          </p:nvPr>
        </p:nvGraphicFramePr>
        <p:xfrm>
          <a:off x="5804261" y="3870036"/>
          <a:ext cx="5471427" cy="67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7461360" imgH="920880" progId="">
                  <p:embed/>
                </p:oleObj>
              </mc:Choice>
              <mc:Fallback>
                <p:oleObj name="PBrush" r:id="rId3" imgW="7461360" imgH="920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4261" y="3870036"/>
                        <a:ext cx="5471427" cy="67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03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7C0-CA60-C927-94E5-E8A4D5BB7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744FC-9F94-DA54-71CB-946F5B37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518" y="523080"/>
            <a:ext cx="9683027" cy="6044327"/>
          </a:xfrm>
        </p:spPr>
      </p:pic>
    </p:spTree>
    <p:extLst>
      <p:ext uri="{BB962C8B-B14F-4D97-AF65-F5344CB8AC3E}">
        <p14:creationId xmlns:p14="http://schemas.microsoft.com/office/powerpoint/2010/main" val="447060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2F158-BD2B-943E-E11A-E2F9A148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FD2A-329A-602D-7D8A-458AC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should the splitting procedure stop? </a:t>
            </a:r>
          </a:p>
          <a:p>
            <a:r>
              <a:rPr lang="en-US" dirty="0"/>
              <a:t>If all the records belong to a </a:t>
            </a:r>
            <a:r>
              <a:rPr lang="en-US" dirty="0">
                <a:solidFill>
                  <a:srgbClr val="C00000"/>
                </a:solidFill>
              </a:rPr>
              <a:t>same class </a:t>
            </a:r>
            <a:r>
              <a:rPr lang="en-US" dirty="0"/>
              <a:t>in all nodes</a:t>
            </a:r>
          </a:p>
          <a:p>
            <a:r>
              <a:rPr lang="en-US" dirty="0"/>
              <a:t>If all the records in any node have </a:t>
            </a:r>
            <a:r>
              <a:rPr lang="en-US" dirty="0">
                <a:solidFill>
                  <a:srgbClr val="C00000"/>
                </a:solidFill>
              </a:rPr>
              <a:t>identical attribute values</a:t>
            </a:r>
          </a:p>
          <a:p>
            <a:r>
              <a:rPr lang="en-US" dirty="0">
                <a:solidFill>
                  <a:srgbClr val="C00000"/>
                </a:solidFill>
              </a:rPr>
              <a:t>Early termination </a:t>
            </a:r>
            <a:r>
              <a:rPr lang="en-US" dirty="0"/>
              <a:t>of process by settings some limits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Growth of a decision tree leads to complexity of the model and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to training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FAF-7CF0-CED8-28A1-472B25AD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D57F4-97B4-0E75-510B-6F58E05E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7" y="2166731"/>
            <a:ext cx="5010146" cy="2885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4B2C4-BFD9-C28D-55A8-549D315EA3E5}"/>
              </a:ext>
            </a:extLst>
          </p:cNvPr>
          <p:cNvSpPr txBox="1"/>
          <p:nvPr/>
        </p:nvSpPr>
        <p:spPr>
          <a:xfrm>
            <a:off x="361121" y="5570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Prediction</a:t>
            </a:r>
            <a:r>
              <a:rPr lang="en-US" sz="1800" dirty="0"/>
              <a:t>: Rainy and Strong Wind &gt; Play Tennis or Not?  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87D9516-3530-DC46-089E-73F2AB52CE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917861"/>
              </p:ext>
            </p:extLst>
          </p:nvPr>
        </p:nvGraphicFramePr>
        <p:xfrm>
          <a:off x="6172747" y="1446212"/>
          <a:ext cx="4542878" cy="476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978280" imgH="3124080" progId="">
                  <p:embed/>
                </p:oleObj>
              </mc:Choice>
              <mc:Fallback>
                <p:oleObj name="PBrush" r:id="rId3" imgW="2978280" imgH="3124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747" y="1446212"/>
                        <a:ext cx="4542878" cy="476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5FAD99-CE56-8795-38CB-F85783249CC4}"/>
              </a:ext>
            </a:extLst>
          </p:cNvPr>
          <p:cNvSpPr txBox="1"/>
          <p:nvPr/>
        </p:nvSpPr>
        <p:spPr>
          <a:xfrm>
            <a:off x="5090772" y="3040750"/>
            <a:ext cx="1638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3297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4E96-91A5-EE12-9621-B0C8A5E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Overfitting- Example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F3B23FF-72D2-A41F-7D62-F03C87324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76665"/>
              </p:ext>
            </p:extLst>
          </p:nvPr>
        </p:nvGraphicFramePr>
        <p:xfrm>
          <a:off x="8183944" y="1639855"/>
          <a:ext cx="2764221" cy="213762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21407">
                  <a:extLst>
                    <a:ext uri="{9D8B030D-6E8A-4147-A177-3AD203B41FA5}">
                      <a16:colId xmlns:a16="http://schemas.microsoft.com/office/drawing/2014/main" val="3104593648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51973822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09834288"/>
                    </a:ext>
                  </a:extLst>
                </a:gridCol>
              </a:tblGrid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Bedrooms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3507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262736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3256370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2460348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4609772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4268251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Low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4569333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107177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47696A-1B76-C257-4EBB-924B1EBF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3" y="2405939"/>
            <a:ext cx="5372590" cy="11866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9D764F-C9C5-6463-8945-D97A6A1D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3" y="4729584"/>
            <a:ext cx="4904234" cy="1513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04A221-389E-94AB-5097-F549C3CF062F}"/>
              </a:ext>
            </a:extLst>
          </p:cNvPr>
          <p:cNvSpPr txBox="1"/>
          <p:nvPr/>
        </p:nvSpPr>
        <p:spPr>
          <a:xfrm>
            <a:off x="2832100" y="1890713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Right Fit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2BEA6-AC92-5BE4-B258-A75C5317310E}"/>
              </a:ext>
            </a:extLst>
          </p:cNvPr>
          <p:cNvSpPr txBox="1"/>
          <p:nvPr/>
        </p:nvSpPr>
        <p:spPr>
          <a:xfrm>
            <a:off x="2832100" y="4307874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Overfitted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066DF-BB13-871A-3AE7-219165A7FFC7}"/>
              </a:ext>
            </a:extLst>
          </p:cNvPr>
          <p:cNvSpPr txBox="1"/>
          <p:nvPr/>
        </p:nvSpPr>
        <p:spPr>
          <a:xfrm>
            <a:off x="5517931" y="3607105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Accuracy = 86%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BCE51-B014-44BA-C0CB-9E2A10CDD046}"/>
              </a:ext>
            </a:extLst>
          </p:cNvPr>
          <p:cNvSpPr txBox="1"/>
          <p:nvPr/>
        </p:nvSpPr>
        <p:spPr>
          <a:xfrm>
            <a:off x="5517931" y="6262437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Accuracy = 100% </a:t>
            </a:r>
          </a:p>
        </p:txBody>
      </p:sp>
      <p:pic>
        <p:nvPicPr>
          <p:cNvPr id="6" name="Picture 5" descr="A diagram of a normalized trade-off&#10;&#10;Description automatically generated">
            <a:extLst>
              <a:ext uri="{FF2B5EF4-FFF2-40B4-BE49-F238E27FC236}">
                <a16:creationId xmlns:a16="http://schemas.microsoft.com/office/drawing/2014/main" id="{97A3C488-ACA0-ED5B-8C20-8E666D9A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107" y="4628257"/>
            <a:ext cx="3164760" cy="20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06CD-613C-300E-EA87-C601A0B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– General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78C2-3C04-CD23-4DC2-9512BD577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017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algorithms which are more </a:t>
            </a:r>
            <a:r>
              <a:rPr lang="en-US" dirty="0">
                <a:solidFill>
                  <a:srgbClr val="FF0000"/>
                </a:solidFill>
              </a:rPr>
              <a:t>robust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against overfitting </a:t>
            </a:r>
          </a:p>
          <a:p>
            <a:r>
              <a:rPr lang="en-US" dirty="0">
                <a:solidFill>
                  <a:srgbClr val="FF0000"/>
                </a:solidFill>
              </a:rPr>
              <a:t>Reducing complexity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of model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 Reduction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 with more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dirty="0">
                <a:solidFill>
                  <a:srgbClr val="FF0000"/>
                </a:solidFill>
              </a:rPr>
              <a:t>validation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5624E52-B678-EC26-D042-2DFE3414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0" y="2565083"/>
            <a:ext cx="361188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7D8BB-2015-CB1A-5C67-5AF1EC3F9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112" y="2747880"/>
            <a:ext cx="6659702" cy="4046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E92E0-622C-FDA4-5C1E-C869722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 – Reduce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80193-7943-FB9B-02B4-FA03F538EC56}"/>
              </a:ext>
            </a:extLst>
          </p:cNvPr>
          <p:cNvSpPr txBox="1"/>
          <p:nvPr/>
        </p:nvSpPr>
        <p:spPr>
          <a:xfrm>
            <a:off x="756813" y="1405377"/>
            <a:ext cx="10596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Two main approaches: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Reduce model complexity </a:t>
            </a:r>
            <a:r>
              <a:rPr lang="en-US" sz="2400" dirty="0"/>
              <a:t>by </a:t>
            </a:r>
            <a:r>
              <a:rPr lang="en-US" sz="2400" dirty="0">
                <a:solidFill>
                  <a:srgbClr val="C00000"/>
                </a:solidFill>
              </a:rPr>
              <a:t>stopping growth </a:t>
            </a:r>
            <a:r>
              <a:rPr lang="en-US" sz="2400" dirty="0"/>
              <a:t>of the tree using constraints (during creation of tree)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Grow full tree, then </a:t>
            </a:r>
            <a:r>
              <a:rPr lang="en-US" sz="2400" dirty="0">
                <a:solidFill>
                  <a:srgbClr val="C00000"/>
                </a:solidFill>
              </a:rPr>
              <a:t>prune</a:t>
            </a:r>
            <a:r>
              <a:rPr lang="en-US" sz="2400" dirty="0"/>
              <a:t> to reduce model complexity </a:t>
            </a:r>
          </a:p>
          <a:p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8CD3F-6B07-B64F-2086-EFF6FCDA98E1}"/>
              </a:ext>
            </a:extLst>
          </p:cNvPr>
          <p:cNvCxnSpPr>
            <a:cxnSpLocks/>
          </p:cNvCxnSpPr>
          <p:nvPr/>
        </p:nvCxnSpPr>
        <p:spPr>
          <a:xfrm>
            <a:off x="7459599" y="3026664"/>
            <a:ext cx="0" cy="302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93CD03-DC69-209E-ED05-991FEE5EE84C}"/>
              </a:ext>
            </a:extLst>
          </p:cNvPr>
          <p:cNvSpPr txBox="1"/>
          <p:nvPr/>
        </p:nvSpPr>
        <p:spPr>
          <a:xfrm>
            <a:off x="1509420" y="4214925"/>
            <a:ext cx="355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Performance of the tree degrades by adding complexity after 20 nodes</a:t>
            </a:r>
          </a:p>
        </p:txBody>
      </p:sp>
    </p:spTree>
    <p:extLst>
      <p:ext uri="{BB962C8B-B14F-4D97-AF65-F5344CB8AC3E}">
        <p14:creationId xmlns:p14="http://schemas.microsoft.com/office/powerpoint/2010/main" val="1072643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BAC4-5F95-B3A9-C5EB-F198333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Growth (Pre-pruning) techniques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E984C-4300-6D4F-71BB-D34BA04C8851}"/>
              </a:ext>
            </a:extLst>
          </p:cNvPr>
          <p:cNvSpPr txBox="1"/>
          <p:nvPr/>
        </p:nvSpPr>
        <p:spPr>
          <a:xfrm>
            <a:off x="313182" y="1583912"/>
            <a:ext cx="118788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Pre pruning stops the growth of decision tree on an early stage (to </a:t>
            </a:r>
            <a:r>
              <a:rPr lang="en-US" sz="2000" dirty="0">
                <a:solidFill>
                  <a:srgbClr val="FF0000"/>
                </a:solidFill>
              </a:rPr>
              <a:t>avoid complexity of model</a:t>
            </a:r>
            <a:r>
              <a:rPr lang="en-US" sz="2000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Complexity of a ML model make it perfect for training data but limits the </a:t>
            </a:r>
            <a:r>
              <a:rPr lang="en-US" sz="2000" dirty="0">
                <a:solidFill>
                  <a:srgbClr val="FF0000"/>
                </a:solidFill>
              </a:rPr>
              <a:t>generalizability of the model </a:t>
            </a:r>
            <a:r>
              <a:rPr lang="en-US" sz="2000" dirty="0"/>
              <a:t>thus the performance degrades on test / production phase.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can limit the growth of trees by setting </a:t>
            </a:r>
            <a:r>
              <a:rPr lang="en-US" sz="2000" dirty="0">
                <a:solidFill>
                  <a:srgbClr val="FF0000"/>
                </a:solidFill>
              </a:rPr>
              <a:t>constraints</a:t>
            </a:r>
            <a:r>
              <a:rPr lang="en-US" sz="2000" dirty="0"/>
              <a:t> with optimum values using a </a:t>
            </a:r>
            <a:r>
              <a:rPr lang="en-US" sz="2000" dirty="0">
                <a:solidFill>
                  <a:srgbClr val="FF0000"/>
                </a:solidFill>
              </a:rPr>
              <a:t>heuristic approach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validation data </a:t>
            </a:r>
            <a:r>
              <a:rPr lang="en-US" sz="2000" dirty="0"/>
              <a:t>can be used to select best constraints (Hyper-parameters).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hyperparameter</a:t>
            </a:r>
            <a:r>
              <a:rPr lang="en-US" sz="2000" dirty="0"/>
              <a:t> is a parameter which specifies details of the learning process, in contrast to parameters which determine the model itself.  </a:t>
            </a:r>
          </a:p>
          <a:p>
            <a:r>
              <a:rPr lang="en-US" sz="2000" dirty="0"/>
              <a:t>Some of hyperparameters can be used as a constraint in decision trees are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00000"/>
                </a:solidFill>
              </a:rPr>
              <a:t>max_depth</a:t>
            </a:r>
            <a:r>
              <a:rPr lang="en-US" sz="2000" dirty="0"/>
              <a:t>: maximum depth of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00000"/>
                </a:solidFill>
              </a:rPr>
              <a:t>min_sample_split</a:t>
            </a:r>
            <a:r>
              <a:rPr lang="en-US" sz="2000" dirty="0"/>
              <a:t>: The minimum number of samples required to split an internal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00000"/>
                </a:solidFill>
              </a:rPr>
              <a:t>min_samples_leaf</a:t>
            </a:r>
            <a:r>
              <a:rPr lang="en-US" sz="2000" dirty="0"/>
              <a:t>: The minimum number of samples required to be at a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C00000"/>
                </a:solidFill>
              </a:rPr>
              <a:t>min_impurity_decrease</a:t>
            </a:r>
            <a:r>
              <a:rPr lang="en-US" sz="2000" dirty="0"/>
              <a:t>: The minimum decrease in impurity  by </a:t>
            </a:r>
            <a:r>
              <a:rPr lang="en-US" sz="2000" dirty="0" err="1"/>
              <a:t>spliting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16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E234-D387-E9E8-C658-C079AD2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Hyper-parameters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62B3212-1EF9-3B4B-7955-C86E1275D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953632"/>
              </p:ext>
            </p:extLst>
          </p:nvPr>
        </p:nvGraphicFramePr>
        <p:xfrm>
          <a:off x="905723" y="1690688"/>
          <a:ext cx="10380554" cy="455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14884560" imgH="6527880" progId="">
                  <p:embed/>
                </p:oleObj>
              </mc:Choice>
              <mc:Fallback>
                <p:oleObj name="PBrush" r:id="rId2" imgW="14884560" imgH="652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723" y="1690688"/>
                        <a:ext cx="10380554" cy="455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60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9F1A-F6FA-0447-590F-DE7D524A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pruning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AC826-2681-8CDA-C5C7-C684DCC2B3FB}"/>
              </a:ext>
            </a:extLst>
          </p:cNvPr>
          <p:cNvSpPr txBox="1"/>
          <p:nvPr/>
        </p:nvSpPr>
        <p:spPr>
          <a:xfrm>
            <a:off x="496062" y="1859339"/>
            <a:ext cx="67551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Cost complexity pruning (CCP) </a:t>
            </a:r>
            <a:r>
              <a:rPr lang="en-US" dirty="0"/>
              <a:t>provides an option to control the size of a tree by pruning </a:t>
            </a:r>
            <a:r>
              <a:rPr lang="en-US" dirty="0">
                <a:solidFill>
                  <a:srgbClr val="C00000"/>
                </a:solidFill>
              </a:rPr>
              <a:t>after creating the tree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pruning technique adds </a:t>
            </a:r>
            <a:r>
              <a:rPr lang="en-US" dirty="0">
                <a:solidFill>
                  <a:srgbClr val="C00000"/>
                </a:solidFill>
              </a:rPr>
              <a:t>complexity penalty </a:t>
            </a:r>
            <a:r>
              <a:rPr lang="en-US" dirty="0"/>
              <a:t>to impurity.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parameterized by the cost complexity parameter, </a:t>
            </a:r>
            <a:r>
              <a:rPr lang="en-US" dirty="0" err="1">
                <a:solidFill>
                  <a:srgbClr val="C00000"/>
                </a:solidFill>
              </a:rPr>
              <a:t>ccp_alpha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</a:rPr>
              <a:t>alpha increases</a:t>
            </a:r>
            <a:r>
              <a:rPr lang="en-US" dirty="0"/>
              <a:t>, more of the tree is pruned, thus creating a decision tree that </a:t>
            </a:r>
            <a:r>
              <a:rPr lang="en-US" dirty="0">
                <a:solidFill>
                  <a:srgbClr val="FF0000"/>
                </a:solidFill>
              </a:rPr>
              <a:t>generalizes</a:t>
            </a:r>
            <a:r>
              <a:rPr lang="en-US" dirty="0"/>
              <a:t>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validation</a:t>
            </a:r>
            <a:r>
              <a:rPr lang="en-US" dirty="0"/>
              <a:t> data can be used for finding optimal </a:t>
            </a:r>
            <a:r>
              <a:rPr lang="en-US" dirty="0" err="1"/>
              <a:t>ccp_alpha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94BD115-0048-7C15-1AF9-B92A092F4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37136"/>
              </p:ext>
            </p:extLst>
          </p:nvPr>
        </p:nvGraphicFramePr>
        <p:xfrm>
          <a:off x="7461504" y="1690688"/>
          <a:ext cx="4361688" cy="278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3962520" imgH="2533680" progId="">
                  <p:embed/>
                </p:oleObj>
              </mc:Choice>
              <mc:Fallback>
                <p:oleObj name="PBrush" r:id="rId2" imgW="3962520" imgH="2533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4BD115-0048-7C15-1AF9-B92A092F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61504" y="1690688"/>
                        <a:ext cx="4361688" cy="278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BDD09A3-970D-6167-6E1A-36848272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44310"/>
            <a:ext cx="3534268" cy="314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44F0-D600-5D1D-215B-381058C4B46D}"/>
              </a:ext>
            </a:extLst>
          </p:cNvPr>
          <p:cNvSpPr txBox="1"/>
          <p:nvPr/>
        </p:nvSpPr>
        <p:spPr>
          <a:xfrm>
            <a:off x="825627" y="590929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R(T) is the error of the subtree 𝑇.</a:t>
            </a:r>
          </a:p>
          <a:p>
            <a:r>
              <a:rPr lang="en-US" sz="1200" dirty="0"/>
              <a:t>size(T) is the number of leaves in the subtree.</a:t>
            </a:r>
          </a:p>
          <a:p>
            <a:r>
              <a:rPr lang="en-US" sz="1200" dirty="0"/>
              <a:t>α is a non-negative parameter that controls the trade-off between the tree's size and its accuracy (Larger values of α will favor smaller trees.)</a:t>
            </a:r>
          </a:p>
        </p:txBody>
      </p:sp>
    </p:spTree>
    <p:extLst>
      <p:ext uri="{BB962C8B-B14F-4D97-AF65-F5344CB8AC3E}">
        <p14:creationId xmlns:p14="http://schemas.microsoft.com/office/powerpoint/2010/main" val="346896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4E96-91A5-EE12-9621-B0C8A5E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- Example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F3B23FF-72D2-A41F-7D62-F03C87324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605083"/>
              </p:ext>
            </p:extLst>
          </p:nvPr>
        </p:nvGraphicFramePr>
        <p:xfrm>
          <a:off x="8936419" y="1923885"/>
          <a:ext cx="2764221" cy="213762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21407">
                  <a:extLst>
                    <a:ext uri="{9D8B030D-6E8A-4147-A177-3AD203B41FA5}">
                      <a16:colId xmlns:a16="http://schemas.microsoft.com/office/drawing/2014/main" val="3104593648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51973822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09834288"/>
                    </a:ext>
                  </a:extLst>
                </a:gridCol>
              </a:tblGrid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Bedrooms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3507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262736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3256370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2460348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4609772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4268251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Low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4569333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107177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47696A-1B76-C257-4EBB-924B1EBF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4" y="1734432"/>
            <a:ext cx="4252342" cy="9392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9D764F-C9C5-6463-8945-D97A6A1D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4" y="3468525"/>
            <a:ext cx="3842767" cy="11859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04A221-389E-94AB-5097-F549C3CF062F}"/>
              </a:ext>
            </a:extLst>
          </p:cNvPr>
          <p:cNvSpPr txBox="1"/>
          <p:nvPr/>
        </p:nvSpPr>
        <p:spPr>
          <a:xfrm>
            <a:off x="1196795" y="1645939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2BEA6-AC92-5BE4-B258-A75C5317310E}"/>
              </a:ext>
            </a:extLst>
          </p:cNvPr>
          <p:cNvSpPr txBox="1"/>
          <p:nvPr/>
        </p:nvSpPr>
        <p:spPr>
          <a:xfrm>
            <a:off x="1196795" y="3389475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066DF-BB13-871A-3AE7-219165A7FFC7}"/>
              </a:ext>
            </a:extLst>
          </p:cNvPr>
          <p:cNvSpPr txBox="1"/>
          <p:nvPr/>
        </p:nvSpPr>
        <p:spPr>
          <a:xfrm>
            <a:off x="5291927" y="1955774"/>
            <a:ext cx="238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Error = 1 , Leaves = 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BCE51-B014-44BA-C0CB-9E2A10CDD046}"/>
              </a:ext>
            </a:extLst>
          </p:cNvPr>
          <p:cNvSpPr txBox="1"/>
          <p:nvPr/>
        </p:nvSpPr>
        <p:spPr>
          <a:xfrm>
            <a:off x="5209776" y="3876843"/>
            <a:ext cx="236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Error = 0 , Leaves = 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16F41-23EB-4154-8C0A-DD8B3578DCB8}"/>
              </a:ext>
            </a:extLst>
          </p:cNvPr>
          <p:cNvSpPr txBox="1"/>
          <p:nvPr/>
        </p:nvSpPr>
        <p:spPr>
          <a:xfrm>
            <a:off x="685401" y="5680632"/>
            <a:ext cx="9048750" cy="77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0.5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(T1)=1 + 0.5×3 = 2.5,     </a:t>
            </a: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1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(T1)=1 + 1×3 = </a:t>
            </a:r>
            <a:r>
              <a:rPr lang="en-US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,     </a:t>
            </a: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2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(T1)=1 + 2×3 = </a:t>
            </a:r>
            <a:r>
              <a:rPr lang="en-US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0.5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(T2)=0 + 0.5×4 = </a:t>
            </a:r>
            <a:r>
              <a:rPr lang="en-US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        </a:t>
            </a: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1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(T2)=0 + 1×4 = 4 ,     </a:t>
            </a:r>
            <a:r>
              <a:rPr lang="el-GR" b="1" dirty="0"/>
              <a:t>α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2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(T2)=0 + 2×4 = 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B8597-3804-7BC3-07CA-F265712DD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1" y="5134971"/>
            <a:ext cx="353426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00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0528-DBBB-D78A-B9FF-6FE440F7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0226-A6D1-5444-1D93-427186A0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7500" cy="4663522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decision tree is first grown to its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maximum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size (full size / pre-pruning constraints).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each subtree in the decision tree, a cost complexity measure is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calculated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subtree with the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smallest increase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cost complexity is pruned.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Minimal cost complexity pruning recursively finds the node with the “weakest link”.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Path of cost complexity 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pruning returns the effective alphas and the corresponding total leaf impurities at each step of the pruning process.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alpha increases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more of the tree is pruned, which increases the total </a:t>
            </a:r>
            <a:r>
              <a:rPr lang="en-US" sz="16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impurity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its leaves.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58B5AE-3D74-8A18-AB37-F3E006841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81533"/>
              </p:ext>
            </p:extLst>
          </p:nvPr>
        </p:nvGraphicFramePr>
        <p:xfrm>
          <a:off x="7424928" y="3442280"/>
          <a:ext cx="4005072" cy="2976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638680" imgH="4191120" progId="">
                  <p:embed/>
                </p:oleObj>
              </mc:Choice>
              <mc:Fallback>
                <p:oleObj name="PBrush" r:id="rId2" imgW="5638680" imgH="419112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E410FE9-39E1-66DE-9623-CBFD8634B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4928" y="3442280"/>
                        <a:ext cx="4005072" cy="2976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16152FF-BFF9-C732-F882-4D15A93E1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10343"/>
              </p:ext>
            </p:extLst>
          </p:nvPr>
        </p:nvGraphicFramePr>
        <p:xfrm>
          <a:off x="7424928" y="368853"/>
          <a:ext cx="3928872" cy="283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6248520" imgH="4514760" progId="">
                  <p:embed/>
                </p:oleObj>
              </mc:Choice>
              <mc:Fallback>
                <p:oleObj name="PBrush" r:id="rId4" imgW="6248520" imgH="45147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DA00862-55D7-944C-5896-950016B881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928" y="368853"/>
                        <a:ext cx="3928872" cy="283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566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62FF-111C-1A01-B8E9-90455021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- Balancing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6D65-FF13-2399-BAD2-0CCC3DC1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dataset in which most of examples belong to a same class is not a good training set for learning (Low Impurity).</a:t>
            </a:r>
          </a:p>
          <a:p>
            <a:pPr marL="0" indent="0">
              <a:buNone/>
            </a:pPr>
            <a:r>
              <a:rPr lang="en-US" dirty="0"/>
              <a:t>We need to </a:t>
            </a:r>
            <a:r>
              <a:rPr lang="en-US" dirty="0">
                <a:solidFill>
                  <a:srgbClr val="C00000"/>
                </a:solidFill>
              </a:rPr>
              <a:t>balance</a:t>
            </a:r>
            <a:r>
              <a:rPr lang="en-US" dirty="0"/>
              <a:t> such dataset using balancing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3E45-E2F3-4D5E-792E-01622A8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07" y="3857127"/>
            <a:ext cx="1614487" cy="188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9D59D-B702-EF08-FF45-3A48EE70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32" y="3853211"/>
            <a:ext cx="1614487" cy="18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3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8745-295C-8647-F717-68DA33F3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Assessment in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1557-BC7B-AE33-0C5D-6CE069DC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there is a dataset with more than 90% percent of one class, a model which classifies all samples into that class will have an excellent accuracy (more than 90%).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imbalanced data: </a:t>
            </a:r>
          </a:p>
          <a:p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 that is </a:t>
            </a:r>
            <a:r>
              <a:rPr lang="en-US" dirty="0">
                <a:solidFill>
                  <a:srgbClr val="C00000"/>
                </a:solidFill>
              </a:rPr>
              <a:t>penalizing</a:t>
            </a:r>
            <a:r>
              <a:rPr lang="en-US" dirty="0"/>
              <a:t> wrong classification of the rare class more than wrong classifications of the abundant class can be useful.</a:t>
            </a:r>
          </a:p>
          <a:p>
            <a:r>
              <a:rPr lang="en-US" dirty="0">
                <a:solidFill>
                  <a:srgbClr val="C00000"/>
                </a:solidFill>
              </a:rPr>
              <a:t>Resampling</a:t>
            </a:r>
            <a:r>
              <a:rPr lang="en-US" dirty="0"/>
              <a:t> methods can be applied.</a:t>
            </a:r>
          </a:p>
          <a:p>
            <a:r>
              <a:rPr lang="en-US" dirty="0">
                <a:solidFill>
                  <a:srgbClr val="C00000"/>
                </a:solidFill>
              </a:rPr>
              <a:t>Sensitivity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Specificity</a:t>
            </a:r>
            <a:r>
              <a:rPr lang="en-US" dirty="0"/>
              <a:t> measures can be useful besides accuracy rate. </a:t>
            </a:r>
          </a:p>
        </p:txBody>
      </p:sp>
    </p:spTree>
    <p:extLst>
      <p:ext uri="{BB962C8B-B14F-4D97-AF65-F5344CB8AC3E}">
        <p14:creationId xmlns:p14="http://schemas.microsoft.com/office/powerpoint/2010/main" val="347688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D613-C361-C9D0-52D4-65FDFB4E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 and Deduction in D-Tree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0DF6D6-FE83-93C7-5E41-A1A709D1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5E8F1-AD13-DAD4-D88E-3428939D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19" y="1549400"/>
            <a:ext cx="7774081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E7F7-DB64-6EE0-6B9B-48D87B04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73" y="22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87C-DABE-508A-E611-2FB3B29E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1C33F-8AC7-5995-72BA-8444BA681CFA}"/>
              </a:ext>
            </a:extLst>
          </p:cNvPr>
          <p:cNvGrpSpPr/>
          <p:nvPr/>
        </p:nvGrpSpPr>
        <p:grpSpPr>
          <a:xfrm>
            <a:off x="384048" y="1347780"/>
            <a:ext cx="3163495" cy="4687260"/>
            <a:chOff x="1377627" y="1347780"/>
            <a:chExt cx="2169916" cy="39453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AD5089-FCEA-41E1-8E5F-9E1EEBE6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627" y="1347780"/>
              <a:ext cx="2169916" cy="394530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977325-E4F7-348E-4F6B-C4721A89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371" y="4380553"/>
              <a:ext cx="1937288" cy="811905"/>
            </a:xfrm>
            <a:prstGeom prst="rect">
              <a:avLst/>
            </a:prstGeom>
          </p:spPr>
        </p:pic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8704AFC-0505-3E15-91C9-D6671EBC5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8868" y="2262378"/>
          <a:ext cx="2746171" cy="309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3282840" imgH="3695760" progId="">
                  <p:embed/>
                </p:oleObj>
              </mc:Choice>
              <mc:Fallback>
                <p:oleObj name="PBrush" r:id="rId4" imgW="3282840" imgH="369576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8704AFC-0505-3E15-91C9-D6671EBC5E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8868" y="2262378"/>
                        <a:ext cx="2746171" cy="309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806378F-442B-6832-F531-AA35D03490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91474" y="1412398"/>
          <a:ext cx="5032886" cy="403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5562720" imgH="4457880" progId="">
                  <p:embed/>
                </p:oleObj>
              </mc:Choice>
              <mc:Fallback>
                <p:oleObj name="PBrush" r:id="rId6" imgW="5562720" imgH="4457880" progId="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806378F-442B-6832-F531-AA35D03490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474" y="1412398"/>
                        <a:ext cx="5032886" cy="403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69663A-7596-1530-AF52-3B8FB169A25C}"/>
              </a:ext>
            </a:extLst>
          </p:cNvPr>
          <p:cNvSpPr txBox="1"/>
          <p:nvPr/>
        </p:nvSpPr>
        <p:spPr>
          <a:xfrm>
            <a:off x="8439212" y="978448"/>
            <a:ext cx="21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29181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29DF-D922-1B17-A86F-6882E6AD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from Imbalanced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39B0-A115-DA8F-1BF4-52E16D4A5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Under-sampling: </a:t>
            </a:r>
          </a:p>
          <a:p>
            <a:pPr marL="0" indent="0">
              <a:buNone/>
            </a:pPr>
            <a:r>
              <a:rPr lang="en-US" dirty="0"/>
              <a:t>Balances the dataset by </a:t>
            </a:r>
            <a:r>
              <a:rPr lang="en-US" dirty="0">
                <a:solidFill>
                  <a:srgbClr val="C00000"/>
                </a:solidFill>
              </a:rPr>
              <a:t>reducing</a:t>
            </a:r>
            <a:r>
              <a:rPr lang="en-US" dirty="0"/>
              <a:t> the size of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classes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method is used when </a:t>
            </a:r>
            <a:r>
              <a:rPr lang="en-US" dirty="0">
                <a:solidFill>
                  <a:srgbClr val="C00000"/>
                </a:solidFill>
              </a:rPr>
              <a:t>large quantity</a:t>
            </a:r>
            <a:r>
              <a:rPr lang="en-US" dirty="0"/>
              <a:t> of data is available for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Over-sampling:</a:t>
            </a:r>
          </a:p>
          <a:p>
            <a:pPr marL="0" indent="0">
              <a:buNone/>
            </a:pPr>
            <a:r>
              <a:rPr lang="en-US" dirty="0"/>
              <a:t>Balance dataset by </a:t>
            </a:r>
            <a:r>
              <a:rPr lang="en-US" dirty="0">
                <a:solidFill>
                  <a:srgbClr val="C00000"/>
                </a:solidFill>
              </a:rPr>
              <a:t>increasing</a:t>
            </a:r>
            <a:r>
              <a:rPr lang="en-US" dirty="0"/>
              <a:t> the size of </a:t>
            </a:r>
            <a:r>
              <a:rPr lang="en-US" dirty="0">
                <a:solidFill>
                  <a:srgbClr val="C00000"/>
                </a:solidFill>
              </a:rPr>
              <a:t>rare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classes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Oversampling is used when the </a:t>
            </a:r>
            <a:r>
              <a:rPr lang="en-US" dirty="0">
                <a:solidFill>
                  <a:srgbClr val="C00000"/>
                </a:solidFill>
              </a:rPr>
              <a:t>size</a:t>
            </a:r>
            <a:r>
              <a:rPr lang="en-US" dirty="0"/>
              <a:t> of training data is </a:t>
            </a:r>
            <a:r>
              <a:rPr lang="en-US" dirty="0">
                <a:solidFill>
                  <a:srgbClr val="C00000"/>
                </a:solidFill>
              </a:rPr>
              <a:t>limited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New samples are generated using repetition, bootstrapping or </a:t>
            </a:r>
            <a:r>
              <a:rPr lang="en-US" u="sng" dirty="0"/>
              <a:t>SMOTE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19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43DD-FB35-E67E-F448-8CA95E6B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- Normalizing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0DF4-90E7-028D-D0AB-0CD418F30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Loss function in Decision Tree is </a:t>
            </a:r>
            <a:r>
              <a:rPr lang="en-US" dirty="0">
                <a:solidFill>
                  <a:srgbClr val="C00000"/>
                </a:solidFill>
              </a:rPr>
              <a:t>impurity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many ML models this loss function (impurity) is not affected by distance between feature values, therefore, normalizing features (scaling) has </a:t>
            </a:r>
            <a:r>
              <a:rPr lang="en-US" dirty="0">
                <a:solidFill>
                  <a:srgbClr val="C00000"/>
                </a:solidFill>
              </a:rPr>
              <a:t>no impact on performance </a:t>
            </a:r>
            <a:r>
              <a:rPr lang="en-US" dirty="0"/>
              <a:t>of the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white-box models (e.g., Decision Tree), not just prediction but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 is important, especially if the model is used in a semi-automated decision-making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2,3 -&gt; </a:t>
            </a:r>
            <a:r>
              <a:rPr lang="en-US" dirty="0">
                <a:solidFill>
                  <a:srgbClr val="C00000"/>
                </a:solidFill>
              </a:rPr>
              <a:t>Normalizing features is not recommended </a:t>
            </a:r>
            <a:r>
              <a:rPr lang="en-US" dirty="0"/>
              <a:t>since it has no effect on performance but makes results less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5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8B88-C624-B9F4-9382-00BC3E72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values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1A58-1736-635E-30B1-C6E4A740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</a:rPr>
              <a:t>All missing values assigned to a node with the </a:t>
            </a:r>
            <a:r>
              <a:rPr lang="en-US" b="0" dirty="0">
                <a:solidFill>
                  <a:srgbClr val="C00000"/>
                </a:solidFill>
                <a:effectLst/>
              </a:rPr>
              <a:t>biggest number </a:t>
            </a:r>
            <a:r>
              <a:rPr lang="en-US" b="0" dirty="0">
                <a:effectLst/>
              </a:rPr>
              <a:t>of instances.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to all children </a:t>
            </a:r>
            <a:r>
              <a:rPr lang="en-US" b="0" dirty="0">
                <a:solidFill>
                  <a:srgbClr val="C00000"/>
                </a:solidFill>
                <a:effectLst/>
              </a:rPr>
              <a:t>proportional</a:t>
            </a:r>
            <a:r>
              <a:rPr lang="en-US" b="0" dirty="0">
                <a:effectLst/>
              </a:rPr>
              <a:t> with the number of instances from each child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are distributed randomly to only </a:t>
            </a:r>
            <a:r>
              <a:rPr lang="en-US" b="0" dirty="0">
                <a:solidFill>
                  <a:srgbClr val="C00000"/>
                </a:solidFill>
                <a:effectLst/>
              </a:rPr>
              <a:t>one single child</a:t>
            </a:r>
            <a:r>
              <a:rPr lang="en-US" b="0" dirty="0">
                <a:effectLst/>
              </a:rPr>
              <a:t> node.</a:t>
            </a:r>
          </a:p>
          <a:p>
            <a:endParaRPr lang="en-US" b="0" dirty="0">
              <a:effectLst/>
            </a:endParaRPr>
          </a:p>
          <a:p>
            <a:r>
              <a:rPr lang="en-US" b="0" dirty="0">
                <a:effectLst/>
              </a:rPr>
              <a:t>Missing values can be handled during data </a:t>
            </a:r>
            <a:r>
              <a:rPr lang="en-US" b="0" dirty="0">
                <a:solidFill>
                  <a:srgbClr val="C00000"/>
                </a:solidFill>
                <a:effectLst/>
              </a:rPr>
              <a:t>pre-processing</a:t>
            </a:r>
            <a:r>
              <a:rPr lang="en-US" b="0" dirty="0">
                <a:effectLst/>
              </a:rPr>
              <a:t>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03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4EDD-3D5F-C00C-3599-427FFCBB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in D-Tree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CFF01-A9E8-0493-3FEC-398BB03C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6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Multi-way split: </a:t>
            </a:r>
          </a:p>
          <a:p>
            <a:pPr marL="0" indent="0">
              <a:buNone/>
            </a:pPr>
            <a:r>
              <a:rPr lang="en-US" dirty="0"/>
              <a:t>Use as many partitions as distinct values.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Binary split: </a:t>
            </a:r>
          </a:p>
          <a:p>
            <a:r>
              <a:rPr lang="en-US" dirty="0"/>
              <a:t>Divides values into two subsets </a:t>
            </a:r>
          </a:p>
          <a:p>
            <a:r>
              <a:rPr lang="en-US" dirty="0"/>
              <a:t>Need to find </a:t>
            </a:r>
            <a:r>
              <a:rPr lang="en-US" dirty="0">
                <a:solidFill>
                  <a:srgbClr val="FF0000"/>
                </a:solidFill>
              </a:rPr>
              <a:t>optimal partitioning</a:t>
            </a:r>
            <a:r>
              <a:rPr lang="en-US" dirty="0"/>
              <a:t>.</a:t>
            </a:r>
          </a:p>
          <a:p>
            <a:r>
              <a:rPr lang="en-US" dirty="0"/>
              <a:t>Preserve order property among attribute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considering </a:t>
            </a:r>
            <a:r>
              <a:rPr lang="en-US" dirty="0">
                <a:solidFill>
                  <a:srgbClr val="C00000"/>
                </a:solidFill>
              </a:rPr>
              <a:t>performance</a:t>
            </a:r>
            <a:r>
              <a:rPr lang="en-US" dirty="0"/>
              <a:t> issues, most common algorithms </a:t>
            </a:r>
            <a:r>
              <a:rPr lang="en-US" dirty="0">
                <a:solidFill>
                  <a:srgbClr val="C00000"/>
                </a:solidFill>
              </a:rPr>
              <a:t>prefer binary split </a:t>
            </a:r>
            <a:r>
              <a:rPr lang="en-US" dirty="0"/>
              <a:t>since there are too many possibilities for the next split in the multiway D-Trees</a:t>
            </a:r>
          </a:p>
          <a:p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CF29BC-4BD5-553D-871D-5D9F08E2DE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3014" y="1584259"/>
          <a:ext cx="3879850" cy="1393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2120760" imgH="762120" progId="">
                  <p:embed/>
                </p:oleObj>
              </mc:Choice>
              <mc:Fallback>
                <p:oleObj name="PBrush" r:id="rId2" imgW="2120760" imgH="76212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1CF29BC-4BD5-553D-871D-5D9F08E2D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03014" y="1584259"/>
                        <a:ext cx="3879850" cy="1393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ADB634D-4038-2A2F-D42F-6EDAC0865F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5075" y="4001294"/>
          <a:ext cx="2736384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4" imgW="2133720" imgH="781200" progId="">
                  <p:embed/>
                </p:oleObj>
              </mc:Choice>
              <mc:Fallback>
                <p:oleObj name="PBrush" r:id="rId4" imgW="2133720" imgH="78120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ADB634D-4038-2A2F-D42F-6EDAC0865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5075" y="4001294"/>
                        <a:ext cx="2736384" cy="100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405F63-CEFA-3FA4-98C8-B6AB488C07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11300" y="4076700"/>
          <a:ext cx="2427819" cy="926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6" imgW="2063880" imgH="787320" progId="">
                  <p:embed/>
                </p:oleObj>
              </mc:Choice>
              <mc:Fallback>
                <p:oleObj name="PBrush" r:id="rId6" imgW="2063880" imgH="78732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E405F63-CEFA-3FA4-98C8-B6AB488C0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11300" y="4076700"/>
                        <a:ext cx="2427819" cy="926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90337B-DA66-15AB-ADDA-8079FF701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6726" y="5561629"/>
          <a:ext cx="2562224" cy="9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8" imgW="2013120" imgH="781200" progId="">
                  <p:embed/>
                </p:oleObj>
              </mc:Choice>
              <mc:Fallback>
                <p:oleObj name="PBrush" r:id="rId8" imgW="2013120" imgH="78120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C90337B-DA66-15AB-ADDA-8079FF701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86726" y="5561629"/>
                        <a:ext cx="2562224" cy="99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925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E154-A566-9FBA-75A3-F9E09820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Continues Variables in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C52-9B36-5A32-88DC-831364B1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Greedy </a:t>
            </a:r>
            <a:r>
              <a:rPr lang="en-US" dirty="0"/>
              <a:t>Algorithm (makes locally optimal choices at each step):</a:t>
            </a:r>
          </a:p>
          <a:p>
            <a:pPr marL="0" indent="0">
              <a:buNone/>
            </a:pPr>
            <a:r>
              <a:rPr lang="en-US" dirty="0"/>
              <a:t>Continues variables are separated into two subsets by considering possible </a:t>
            </a:r>
            <a:r>
              <a:rPr lang="en-US" dirty="0">
                <a:solidFill>
                  <a:srgbClr val="C00000"/>
                </a:solidFill>
              </a:rPr>
              <a:t>thresholds</a:t>
            </a:r>
            <a:r>
              <a:rPr lang="en-US" dirty="0"/>
              <a:t>, where threshold is the midpoint between two adjacent </a:t>
            </a:r>
            <a:r>
              <a:rPr lang="en-US" dirty="0">
                <a:solidFill>
                  <a:srgbClr val="C00000"/>
                </a:solidFill>
              </a:rPr>
              <a:t>observed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values</a:t>
            </a:r>
            <a:r>
              <a:rPr lang="en-US" dirty="0"/>
              <a:t> of </a:t>
            </a:r>
            <a:r>
              <a:rPr lang="en-US" i="1" dirty="0"/>
              <a:t>the variable.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5B67D7C-F199-86D0-9115-51F60924D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680831"/>
              </p:ext>
            </p:extLst>
          </p:nvPr>
        </p:nvGraphicFramePr>
        <p:xfrm>
          <a:off x="521110" y="4036505"/>
          <a:ext cx="1032002" cy="2425107"/>
        </p:xfrm>
        <a:graphic>
          <a:graphicData uri="http://schemas.openxmlformats.org/drawingml/2006/table">
            <a:tbl>
              <a:tblPr/>
              <a:tblGrid>
                <a:gridCol w="1032002">
                  <a:extLst>
                    <a:ext uri="{9D8B030D-6E8A-4147-A177-3AD203B41FA5}">
                      <a16:colId xmlns:a16="http://schemas.microsoft.com/office/drawing/2014/main" val="321679106"/>
                    </a:ext>
                  </a:extLst>
                </a:gridCol>
              </a:tblGrid>
              <a:tr h="63923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223505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078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109301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041244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752814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65K</a:t>
                      </a:r>
                      <a:endParaRPr lang="en-US" sz="3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38164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2D52DAE-CE72-83EC-F338-31C2C9B39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055379"/>
              </p:ext>
            </p:extLst>
          </p:nvPr>
        </p:nvGraphicFramePr>
        <p:xfrm>
          <a:off x="2101577" y="3966083"/>
          <a:ext cx="786765" cy="2526792"/>
        </p:xfrm>
        <a:graphic>
          <a:graphicData uri="http://schemas.openxmlformats.org/drawingml/2006/table">
            <a:tbl>
              <a:tblPr/>
              <a:tblGrid>
                <a:gridCol w="786765">
                  <a:extLst>
                    <a:ext uri="{9D8B030D-6E8A-4147-A177-3AD203B41FA5}">
                      <a16:colId xmlns:a16="http://schemas.microsoft.com/office/drawing/2014/main" val="2570709336"/>
                    </a:ext>
                  </a:extLst>
                </a:gridCol>
              </a:tblGrid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41490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477365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93160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70734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FAF9A6DD-2B41-FCCB-C899-363A59BE5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740361"/>
              </p:ext>
            </p:extLst>
          </p:nvPr>
        </p:nvGraphicFramePr>
        <p:xfrm>
          <a:off x="3006510" y="4100957"/>
          <a:ext cx="901700" cy="1895094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135095411"/>
                    </a:ext>
                  </a:extLst>
                </a:gridCol>
              </a:tblGrid>
              <a:tr h="631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62.5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555793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67.5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16184"/>
                  </a:ext>
                </a:extLst>
              </a:tr>
              <a:tr h="63169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050" marR="19050" marT="190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5308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8A37F8C-59D6-9876-152A-C99E4235A0FC}"/>
              </a:ext>
            </a:extLst>
          </p:cNvPr>
          <p:cNvSpPr txBox="1"/>
          <p:nvPr/>
        </p:nvSpPr>
        <p:spPr>
          <a:xfrm>
            <a:off x="4151717" y="4318509"/>
            <a:ext cx="3652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Income &gt; 62.5 ? </a:t>
            </a:r>
            <a:r>
              <a:rPr lang="en-US" sz="2400" dirty="0">
                <a:sym typeface="Wingdings" panose="05000000000000000000" pitchFamily="2" charset="2"/>
              </a:rPr>
              <a:t> Gain = … 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31132-9087-5317-AA81-7C0AC3C484D9}"/>
              </a:ext>
            </a:extLst>
          </p:cNvPr>
          <p:cNvSpPr txBox="1"/>
          <p:nvPr/>
        </p:nvSpPr>
        <p:spPr>
          <a:xfrm>
            <a:off x="4151717" y="4915111"/>
            <a:ext cx="391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Income &gt; 67.5 ? </a:t>
            </a:r>
            <a:r>
              <a:rPr lang="en-US" sz="2400" dirty="0">
                <a:sym typeface="Wingdings" panose="05000000000000000000" pitchFamily="2" charset="2"/>
              </a:rPr>
              <a:t> Gain = …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6B6C89-21BD-33A3-ECD8-838D7F895293}"/>
              </a:ext>
            </a:extLst>
          </p:cNvPr>
          <p:cNvSpPr txBox="1"/>
          <p:nvPr/>
        </p:nvSpPr>
        <p:spPr>
          <a:xfrm>
            <a:off x="4151716" y="5546037"/>
            <a:ext cx="391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Income &gt; 80 ?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    Gain = … </a:t>
            </a:r>
            <a:endParaRPr lang="en-US" sz="2400" dirty="0">
              <a:highlight>
                <a:srgbClr val="FFFF00"/>
              </a:highligh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0DEAC9-EE0E-B528-C4DF-F08FED71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25" y="3510283"/>
            <a:ext cx="3574695" cy="28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01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F34D5-0E49-818B-733C-73E684E4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Common D-Tree Algorithms</a:t>
            </a:r>
            <a:endParaRPr lang="en-US" sz="5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4A45B-C065-3596-C09C-9EF222556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431065"/>
              </p:ext>
            </p:extLst>
          </p:nvPr>
        </p:nvGraphicFramePr>
        <p:xfrm>
          <a:off x="1085850" y="1850301"/>
          <a:ext cx="9972675" cy="4450511"/>
        </p:xfrm>
        <a:graphic>
          <a:graphicData uri="http://schemas.openxmlformats.org/drawingml/2006/table">
            <a:tbl>
              <a:tblPr firstRow="1" firstCol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1957021560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01871558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56955457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421411263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426247902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594867407"/>
                    </a:ext>
                  </a:extLst>
                </a:gridCol>
              </a:tblGrid>
              <a:tr h="319264">
                <a:tc>
                  <a:txBody>
                    <a:bodyPr/>
                    <a:lstStyle/>
                    <a:p>
                      <a:pPr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kern="100" dirty="0">
                          <a:solidFill>
                            <a:srgbClr val="C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ID3</a:t>
                      </a:r>
                      <a:endParaRPr lang="en-US" sz="3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kern="100" dirty="0">
                          <a:solidFill>
                            <a:srgbClr val="C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C5.0</a:t>
                      </a:r>
                      <a:endParaRPr lang="en-US" sz="3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kern="100" dirty="0">
                          <a:solidFill>
                            <a:srgbClr val="C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CART</a:t>
                      </a:r>
                      <a:endParaRPr lang="en-US" sz="3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kern="100" dirty="0">
                          <a:solidFill>
                            <a:srgbClr val="C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  <a:endParaRPr lang="en-US" sz="3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0" u="none" strike="noStrike" kern="100" dirty="0">
                          <a:solidFill>
                            <a:srgbClr val="C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EFDT</a:t>
                      </a:r>
                      <a:endParaRPr lang="en-US" sz="32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865792"/>
                  </a:ext>
                </a:extLst>
              </a:tr>
              <a:tr h="80665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Split Criterion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Information Gain (Entropy)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Gain Ratio     (Improved from C4.5)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Gini Impurity (Classification)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Gini Impurity or Entropy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Hoeffding</a:t>
                      </a: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 Bound + Gini Impurity or Entropy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512356"/>
                  </a:ext>
                </a:extLst>
              </a:tr>
              <a:tr h="80665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Pruning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 Pruning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Post-pruning with Simplification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Cost-Complexity Pruning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 Pruning (Streaming Model)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Dynamic Pruning in Real-Time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547241"/>
                  </a:ext>
                </a:extLst>
              </a:tr>
              <a:tr h="80665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Handling Missing Values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Not Handled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Handled by Probabilities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Surrogate Splits or Imputation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Handled using Lists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Not directly handled, assumed to be rare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490110"/>
                  </a:ext>
                </a:extLst>
              </a:tr>
              <a:tr h="80665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Parallelism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Not inherently parallel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Not inherently parallel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Not inherently parallel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High, supports parallel processing</a:t>
                      </a:r>
                      <a:endParaRPr lang="en-US" sz="24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High, designed for real-time processing</a:t>
                      </a:r>
                      <a:endParaRPr lang="en-US" sz="24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95646"/>
                  </a:ext>
                </a:extLst>
              </a:tr>
              <a:tr h="80665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1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Use Cases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Basic Classification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Advanced Classification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Classification &amp; Regression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Very large-scale datasets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Real-time decision making, streaming data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40" marR="12940" marT="12940" marB="129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34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21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4E96-91A5-EE12-9621-B0C8A5E7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Decision trees to IF-THEN rules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F3B23FF-72D2-A41F-7D62-F03C873242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83944" y="1639855"/>
          <a:ext cx="2764221" cy="2137624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921407">
                  <a:extLst>
                    <a:ext uri="{9D8B030D-6E8A-4147-A177-3AD203B41FA5}">
                      <a16:colId xmlns:a16="http://schemas.microsoft.com/office/drawing/2014/main" val="3104593648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51973822"/>
                    </a:ext>
                  </a:extLst>
                </a:gridCol>
                <a:gridCol w="921407">
                  <a:extLst>
                    <a:ext uri="{9D8B030D-6E8A-4147-A177-3AD203B41FA5}">
                      <a16:colId xmlns:a16="http://schemas.microsoft.com/office/drawing/2014/main" val="1409834288"/>
                    </a:ext>
                  </a:extLst>
                </a:gridCol>
              </a:tblGrid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Bedrooms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D9D9D9"/>
                          </a:highlight>
                        </a:rPr>
                        <a:t>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3507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22627364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33256370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2460348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4609772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High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4268251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Bad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Low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4569333"/>
                  </a:ext>
                </a:extLst>
              </a:tr>
              <a:tr h="267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Low Price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9107177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8F47696A-1B76-C257-4EBB-924B1EBF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3" y="2405939"/>
            <a:ext cx="5372590" cy="11866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04A221-389E-94AB-5097-F549C3CF062F}"/>
              </a:ext>
            </a:extLst>
          </p:cNvPr>
          <p:cNvSpPr txBox="1"/>
          <p:nvPr/>
        </p:nvSpPr>
        <p:spPr>
          <a:xfrm>
            <a:off x="2832100" y="1890713"/>
            <a:ext cx="2297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Right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066DF-BB13-871A-3AE7-219165A7FFC7}"/>
              </a:ext>
            </a:extLst>
          </p:cNvPr>
          <p:cNvSpPr txBox="1"/>
          <p:nvPr/>
        </p:nvSpPr>
        <p:spPr>
          <a:xfrm>
            <a:off x="5517931" y="3607105"/>
            <a:ext cx="182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Accuracy = 86%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AF21A-5563-D897-AF0B-3EDD9FAE549A}"/>
              </a:ext>
            </a:extLst>
          </p:cNvPr>
          <p:cNvSpPr txBox="1"/>
          <p:nvPr/>
        </p:nvSpPr>
        <p:spPr>
          <a:xfrm>
            <a:off x="1250730" y="448258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is possible to extracted a rule for each leave node:</a:t>
            </a:r>
          </a:p>
          <a:p>
            <a:r>
              <a:rPr lang="en-US" dirty="0"/>
              <a:t>If Bedrooms &gt; 3 then Price=High Price</a:t>
            </a:r>
          </a:p>
          <a:p>
            <a:r>
              <a:rPr lang="en-US" dirty="0"/>
              <a:t>If Bedrooms &lt;= 3 and Location = Good then Price=High Price</a:t>
            </a:r>
          </a:p>
          <a:p>
            <a:r>
              <a:rPr lang="en-US" dirty="0"/>
              <a:t>If Bedrooms &lt;= 3 and Location &lt;&gt; Good then Price=Low Price </a:t>
            </a:r>
          </a:p>
        </p:txBody>
      </p:sp>
    </p:spTree>
    <p:extLst>
      <p:ext uri="{BB962C8B-B14F-4D97-AF65-F5344CB8AC3E}">
        <p14:creationId xmlns:p14="http://schemas.microsoft.com/office/powerpoint/2010/main" val="1654190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D37BEC-B4C6-AF46-7709-EF60CA31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758622"/>
            <a:ext cx="9048750" cy="4057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C2DEF-7AE3-B8B3-5C69-2372D3A8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as a Non-linear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3237-222F-3991-36A8-CAFF72BD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divide the feature space into axis-parallel rectangles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9D8DE-80DF-4C52-A8F0-5969B366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3" y="2888246"/>
            <a:ext cx="2191544" cy="19907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B7A5CC-2AFC-EE3C-3391-E5ECE2F1EBDA}"/>
              </a:ext>
            </a:extLst>
          </p:cNvPr>
          <p:cNvSpPr txBox="1"/>
          <p:nvPr/>
        </p:nvSpPr>
        <p:spPr>
          <a:xfrm>
            <a:off x="5231710" y="249956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Non-linear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89BF8C-C4C7-68D8-8438-E862C97E19C0}"/>
              </a:ext>
            </a:extLst>
          </p:cNvPr>
          <p:cNvSpPr txBox="1"/>
          <p:nvPr/>
        </p:nvSpPr>
        <p:spPr>
          <a:xfrm>
            <a:off x="1557269" y="24649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734493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4203-4692-7958-C03C-C6C6277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F080-82E9-88E6-F7A5-E684707FC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5"/>
            <a:ext cx="10515600" cy="4351338"/>
          </a:xfrm>
        </p:spPr>
        <p:txBody>
          <a:bodyPr/>
          <a:lstStyle/>
          <a:p>
            <a:r>
              <a:rPr lang="en-US" dirty="0"/>
              <a:t>Handle</a:t>
            </a:r>
            <a:r>
              <a:rPr lang="en-US" dirty="0">
                <a:solidFill>
                  <a:srgbClr val="C00000"/>
                </a:solidFill>
              </a:rPr>
              <a:t> non-Linear classification</a:t>
            </a:r>
          </a:p>
          <a:p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of results</a:t>
            </a:r>
          </a:p>
          <a:p>
            <a:r>
              <a:rPr lang="en-US" dirty="0">
                <a:solidFill>
                  <a:srgbClr val="C00000"/>
                </a:solidFill>
              </a:rPr>
              <a:t>Transparency</a:t>
            </a:r>
            <a:r>
              <a:rPr lang="en-US" dirty="0"/>
              <a:t> in producing results (White-box model) </a:t>
            </a:r>
          </a:p>
          <a:p>
            <a:r>
              <a:rPr lang="en-US" dirty="0"/>
              <a:t>Accuracy is reasonable for most </a:t>
            </a:r>
            <a:r>
              <a:rPr lang="en-US" dirty="0">
                <a:solidFill>
                  <a:srgbClr val="C00000"/>
                </a:solidFill>
              </a:rPr>
              <a:t>uncomplex problems</a:t>
            </a:r>
          </a:p>
          <a:p>
            <a:r>
              <a:rPr lang="en-US" dirty="0"/>
              <a:t>Model transparency supports semi-automated </a:t>
            </a:r>
            <a:r>
              <a:rPr lang="en-US" dirty="0">
                <a:solidFill>
                  <a:srgbClr val="C00000"/>
                </a:solidFill>
              </a:rPr>
              <a:t>decision making </a:t>
            </a:r>
            <a:r>
              <a:rPr lang="en-US" dirty="0"/>
              <a:t>suitable for many applications</a:t>
            </a:r>
          </a:p>
          <a:p>
            <a:r>
              <a:rPr lang="en-US" dirty="0"/>
              <a:t>Decision trees are able to generate understandable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4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49CA-870A-A4C0-E640-12829C65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D-Tree from Training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29847-072C-103A-F22C-D26292AE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B7E46B-53DC-D151-90EA-8490F5786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01424"/>
              </p:ext>
            </p:extLst>
          </p:nvPr>
        </p:nvGraphicFramePr>
        <p:xfrm>
          <a:off x="1393927" y="1482582"/>
          <a:ext cx="8045348" cy="468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2" imgW="5556240" imgH="3232080" progId="">
                  <p:embed/>
                </p:oleObj>
              </mc:Choice>
              <mc:Fallback>
                <p:oleObj name="PBrush" r:id="rId2" imgW="5556240" imgH="3232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3927" y="1482582"/>
                        <a:ext cx="8045348" cy="4680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08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96B-A8F0-1571-9D99-64E22ED8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D-Tree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DE8C5-1F4E-B560-C4F4-800DD931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less than some advanced ML techniques (e.g., DNNs) for some </a:t>
            </a:r>
            <a:r>
              <a:rPr lang="en-US" dirty="0">
                <a:solidFill>
                  <a:srgbClr val="C00000"/>
                </a:solidFill>
              </a:rPr>
              <a:t>complex classification / prediction </a:t>
            </a:r>
            <a:r>
              <a:rPr lang="en-US" dirty="0"/>
              <a:t>problems</a:t>
            </a:r>
          </a:p>
          <a:p>
            <a:r>
              <a:rPr lang="en-US" dirty="0"/>
              <a:t>Decision trees are prone to errors in classification problems with </a:t>
            </a:r>
            <a:r>
              <a:rPr lang="en-US" dirty="0">
                <a:solidFill>
                  <a:srgbClr val="C00000"/>
                </a:solidFill>
              </a:rPr>
              <a:t>small number of training </a:t>
            </a:r>
            <a:r>
              <a:rPr lang="en-US" dirty="0"/>
              <a:t>examples.</a:t>
            </a:r>
          </a:p>
          <a:p>
            <a:r>
              <a:rPr lang="en-US" dirty="0"/>
              <a:t>The processes of growing and pruning of decisions tree are </a:t>
            </a:r>
            <a:r>
              <a:rPr lang="en-US" dirty="0">
                <a:solidFill>
                  <a:srgbClr val="C00000"/>
                </a:solidFill>
              </a:rPr>
              <a:t>computationally expensive</a:t>
            </a:r>
          </a:p>
          <a:p>
            <a:r>
              <a:rPr lang="en-US" dirty="0"/>
              <a:t>The Decision trees are prone to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  <a:r>
              <a:rPr lang="en-US" dirty="0"/>
              <a:t> problem.</a:t>
            </a:r>
          </a:p>
          <a:p>
            <a:r>
              <a:rPr lang="en-US" dirty="0"/>
              <a:t>A small change in the training data can lead to a completely different tree structure, making decision trees </a:t>
            </a:r>
            <a:r>
              <a:rPr lang="en-US" dirty="0">
                <a:solidFill>
                  <a:srgbClr val="C00000"/>
                </a:solidFill>
              </a:rPr>
              <a:t>unstable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31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663A3-4F90-043A-9D92-B17D9D3D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0" y="1366267"/>
            <a:ext cx="11145615" cy="44238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 of Decision Tree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48BF-E878-5CFF-0AD9-85953BFF9C63}"/>
              </a:ext>
            </a:extLst>
          </p:cNvPr>
          <p:cNvSpPr txBox="1"/>
          <p:nvPr/>
        </p:nvSpPr>
        <p:spPr>
          <a:xfrm>
            <a:off x="8872135" y="4030562"/>
            <a:ext cx="1607589" cy="83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1-&gt; </a:t>
            </a: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Susceptible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2-&gt; </a:t>
            </a:r>
            <a:r>
              <a:rPr lang="en-US" sz="12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Intermediate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3-&gt; </a:t>
            </a:r>
            <a:r>
              <a:rPr lang="en-US" sz="1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Resistant</a:t>
            </a: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DBAC713-5F17-5961-AC77-24119875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1040375"/>
            <a:ext cx="3007763" cy="16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5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DDE-945E-423E-8893-2D7E2DC34847}"/>
              </a:ext>
            </a:extLst>
          </p:cNvPr>
          <p:cNvSpPr txBox="1"/>
          <p:nvPr/>
        </p:nvSpPr>
        <p:spPr>
          <a:xfrm>
            <a:off x="918210" y="1690688"/>
            <a:ext cx="108135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binary decision tree using Gini index impurity measure over the diabetes dataset to predict Outcome (as the label) by other attributes (as features).</a:t>
            </a:r>
          </a:p>
          <a:p>
            <a:endParaRPr lang="en-US" dirty="0"/>
          </a:p>
          <a:p>
            <a:r>
              <a:rPr lang="en-US" dirty="0"/>
              <a:t>Consider the following ranges of values for hyper-parameters:</a:t>
            </a:r>
          </a:p>
          <a:p>
            <a:r>
              <a:rPr lang="en-US" dirty="0" err="1"/>
              <a:t>max_depth</a:t>
            </a:r>
            <a:r>
              <a:rPr lang="en-US" dirty="0"/>
              <a:t> = [3, 5]</a:t>
            </a:r>
          </a:p>
          <a:p>
            <a:r>
              <a:rPr lang="en-US" dirty="0" err="1"/>
              <a:t>min_sample_split</a:t>
            </a:r>
            <a:r>
              <a:rPr lang="en-US" dirty="0"/>
              <a:t>= [5, 10]</a:t>
            </a:r>
          </a:p>
          <a:p>
            <a:r>
              <a:rPr lang="en-US" dirty="0" err="1"/>
              <a:t>min_samples_leaf</a:t>
            </a:r>
            <a:r>
              <a:rPr lang="en-US" dirty="0"/>
              <a:t>= [3, 5]</a:t>
            </a:r>
          </a:p>
          <a:p>
            <a:r>
              <a:rPr lang="en-US" dirty="0" err="1"/>
              <a:t>min_impurity_decrease</a:t>
            </a:r>
            <a:r>
              <a:rPr lang="en-US" dirty="0"/>
              <a:t> = [0.01, 0.001] </a:t>
            </a:r>
          </a:p>
          <a:p>
            <a:r>
              <a:rPr lang="en-US" dirty="0" err="1"/>
              <a:t>ccp_alpha</a:t>
            </a:r>
            <a:r>
              <a:rPr lang="en-US" dirty="0"/>
              <a:t> = [0.001, 0.0001]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Spilt data into train, test, and validation (72%, 20%, 8%) and use validation data to select best hyper-parameter.</a:t>
            </a:r>
          </a:p>
          <a:p>
            <a:r>
              <a:rPr lang="en-US" dirty="0"/>
              <a:t>Calculate accuracy of the best </a:t>
            </a:r>
            <a:r>
              <a:rPr lang="en-US" dirty="0" err="1"/>
              <a:t>Dtree</a:t>
            </a:r>
            <a:r>
              <a:rPr lang="en-US" dirty="0"/>
              <a:t> on test data.</a:t>
            </a:r>
          </a:p>
          <a:p>
            <a:endParaRPr lang="fr-FR" dirty="0"/>
          </a:p>
          <a:p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en-US" dirty="0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7C613-8D60-4650-559E-A2C4EE55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914" y="2266810"/>
            <a:ext cx="2793886" cy="25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85AF-615A-0317-D66C-3B318B7B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D-Tree with the Same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EFB6B-7594-E7FF-F87D-0EBECB22F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592" y="1567011"/>
            <a:ext cx="8518816" cy="4351338"/>
          </a:xfr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419840-7BF4-65D3-C10A-8C3229876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833445"/>
              </p:ext>
            </p:extLst>
          </p:nvPr>
        </p:nvGraphicFramePr>
        <p:xfrm>
          <a:off x="9480838" y="365125"/>
          <a:ext cx="235585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2355840" imgH="1771560" progId="">
                  <p:embed/>
                </p:oleObj>
              </mc:Choice>
              <mc:Fallback>
                <p:oleObj name="PBrush" r:id="rId3" imgW="2355840" imgH="177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80838" y="365125"/>
                        <a:ext cx="235585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C99A9A-53F0-FCE5-7C93-C75E40020498}"/>
              </a:ext>
            </a:extLst>
          </p:cNvPr>
          <p:cNvSpPr txBox="1"/>
          <p:nvPr/>
        </p:nvSpPr>
        <p:spPr>
          <a:xfrm>
            <a:off x="1836592" y="612354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Which D-Tree is better?</a:t>
            </a:r>
          </a:p>
        </p:txBody>
      </p:sp>
    </p:spTree>
    <p:extLst>
      <p:ext uri="{BB962C8B-B14F-4D97-AF65-F5344CB8AC3E}">
        <p14:creationId xmlns:p14="http://schemas.microsoft.com/office/powerpoint/2010/main" val="111237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F515-95C6-F5EB-2717-676D83BC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Which Tree?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CC8D0-AC37-563D-6252-7664A898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61" y="1520824"/>
            <a:ext cx="4733214" cy="5125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39D049-F3CA-9368-75CF-51217B3942C1}"/>
              </a:ext>
            </a:extLst>
          </p:cNvPr>
          <p:cNvSpPr txBox="1"/>
          <p:nvPr/>
        </p:nvSpPr>
        <p:spPr>
          <a:xfrm>
            <a:off x="5095875" y="1690688"/>
            <a:ext cx="66960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Occam’s razor: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philosophy, Occam's razor is a problem-solving principle that recommends searching for explanations constructed with the </a:t>
            </a:r>
            <a:r>
              <a:rPr lang="en-US" sz="2400" dirty="0">
                <a:solidFill>
                  <a:srgbClr val="C00000"/>
                </a:solidFill>
              </a:rPr>
              <a:t>smallest possible set of elements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Occam's razor has gained strong </a:t>
            </a:r>
            <a:r>
              <a:rPr lang="en-US" sz="2400" dirty="0">
                <a:solidFill>
                  <a:srgbClr val="C00000"/>
                </a:solidFill>
              </a:rPr>
              <a:t>empirical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support</a:t>
            </a:r>
            <a:r>
              <a:rPr lang="en-US" sz="2400" dirty="0"/>
              <a:t> in statistics and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Based on Occam’s razor principle, </a:t>
            </a:r>
            <a:r>
              <a:rPr lang="en-US" sz="2400" dirty="0">
                <a:solidFill>
                  <a:srgbClr val="C00000"/>
                </a:solidFill>
              </a:rPr>
              <a:t>the smallest decision tree</a:t>
            </a:r>
            <a:r>
              <a:rPr lang="en-US" sz="2400" dirty="0"/>
              <a:t> that correctly classifies training examples is the best.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441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401-4B84-054A-8293-EAFABEED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Smallest Tree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3098-0CF3-90AC-E2E3-A04DF344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Rivest] </a:t>
            </a:r>
          </a:p>
          <a:p>
            <a:pPr marL="0" indent="0">
              <a:buNone/>
            </a:pPr>
            <a:r>
              <a:rPr lang="en-US" dirty="0"/>
              <a:t>Resort to a greedy approach</a:t>
            </a:r>
            <a:r>
              <a:rPr lang="en-US" dirty="0">
                <a:solidFill>
                  <a:srgbClr val="C00000"/>
                </a:solidFill>
              </a:rPr>
              <a:t>: Greedy</a:t>
            </a:r>
            <a:r>
              <a:rPr lang="en-US" dirty="0"/>
              <a:t> algorithms make a locally optimal choice at each step that </a:t>
            </a:r>
            <a:r>
              <a:rPr lang="en-US" dirty="0">
                <a:solidFill>
                  <a:srgbClr val="C00000"/>
                </a:solidFill>
              </a:rPr>
              <a:t>approximate a globally optimal solution </a:t>
            </a:r>
            <a:r>
              <a:rPr lang="en-US" dirty="0"/>
              <a:t>in a reasonable amount of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A </a:t>
            </a:r>
            <a:r>
              <a:rPr lang="en-US" dirty="0">
                <a:solidFill>
                  <a:srgbClr val="C00000"/>
                </a:solidFill>
              </a:rPr>
              <a:t>greedy</a:t>
            </a:r>
            <a:r>
              <a:rPr lang="en-US" dirty="0"/>
              <a:t> </a:t>
            </a:r>
            <a:r>
              <a:rPr lang="en-US" sz="2800" dirty="0"/>
              <a:t>algorithm for finding smallest tree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- Start from empty decision tree </a:t>
            </a:r>
          </a:p>
          <a:p>
            <a:pPr marL="0" indent="0">
              <a:buNone/>
            </a:pPr>
            <a:r>
              <a:rPr lang="en-US" dirty="0"/>
              <a:t>- Split on next </a:t>
            </a:r>
            <a:r>
              <a:rPr lang="en-US" dirty="0">
                <a:solidFill>
                  <a:srgbClr val="C00000"/>
                </a:solidFill>
              </a:rPr>
              <a:t>best attribute </a:t>
            </a:r>
            <a:r>
              <a:rPr lang="en-US" dirty="0"/>
              <a:t>(feature)</a:t>
            </a:r>
          </a:p>
          <a:p>
            <a:pPr marL="0" indent="0">
              <a:buNone/>
            </a:pPr>
            <a:r>
              <a:rPr lang="en-US" dirty="0"/>
              <a:t> - Recurse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Sometimes, a greedy strategy does not produce a global optimal solution, but just can yield </a:t>
            </a:r>
            <a:r>
              <a:rPr lang="en-US" dirty="0">
                <a:solidFill>
                  <a:srgbClr val="C00000"/>
                </a:solidFill>
              </a:rPr>
              <a:t>locally optimal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964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82E6-2C50-9CC5-D44D-CA407784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Attribute is the Best?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11907-D657-83A6-C877-C021B18C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675" y="1690688"/>
            <a:ext cx="57361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F10-F6B9-BAFF-6CF8-07B8D650368B}"/>
              </a:ext>
            </a:extLst>
          </p:cNvPr>
          <p:cNvSpPr txBox="1"/>
          <p:nvPr/>
        </p:nvSpPr>
        <p:spPr>
          <a:xfrm>
            <a:off x="838200" y="1455974"/>
            <a:ext cx="3962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</a:p>
          <a:p>
            <a:r>
              <a:rPr lang="en-US" sz="2400" dirty="0"/>
              <a:t>Heuristic: </a:t>
            </a:r>
          </a:p>
          <a:p>
            <a:r>
              <a:rPr lang="en-US" sz="2400" dirty="0"/>
              <a:t>choose the attribute that produces best classification (the “</a:t>
            </a:r>
            <a:r>
              <a:rPr lang="en-US" sz="2400" dirty="0">
                <a:solidFill>
                  <a:srgbClr val="FF0000"/>
                </a:solidFill>
              </a:rPr>
              <a:t>purest</a:t>
            </a:r>
            <a:r>
              <a:rPr lang="en-US" sz="2400" dirty="0"/>
              <a:t>” nodes)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574C08-DA00-6103-C3E1-6092EDA50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08225"/>
              </p:ext>
            </p:extLst>
          </p:nvPr>
        </p:nvGraphicFramePr>
        <p:xfrm>
          <a:off x="973127" y="3501010"/>
          <a:ext cx="3692546" cy="303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Brush" r:id="rId3" imgW="5645160" imgH="4635360" progId="">
                  <p:embed/>
                </p:oleObj>
              </mc:Choice>
              <mc:Fallback>
                <p:oleObj name="PBrush" r:id="rId3" imgW="5645160" imgH="463536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8D4EB3-16FA-D3AB-C263-A94DE6F423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127" y="3501010"/>
                        <a:ext cx="3692546" cy="303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37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12993</TotalTime>
  <Words>3101</Words>
  <Application>Microsoft Office PowerPoint</Application>
  <PresentationFormat>Widescreen</PresentationFormat>
  <Paragraphs>518</Paragraphs>
  <Slides>52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Aptos</vt:lpstr>
      <vt:lpstr>Aptos Narrow</vt:lpstr>
      <vt:lpstr>Arial</vt:lpstr>
      <vt:lpstr>Calibri</vt:lpstr>
      <vt:lpstr>Calibri Light</vt:lpstr>
      <vt:lpstr>Wingdings</vt:lpstr>
      <vt:lpstr>Office Theme</vt:lpstr>
      <vt:lpstr>PBrush</vt:lpstr>
      <vt:lpstr>Data Science Engineering Methods and Tools   Lecture 2</vt:lpstr>
      <vt:lpstr>Decision Tree</vt:lpstr>
      <vt:lpstr>Decision Tree - Supervised Learning</vt:lpstr>
      <vt:lpstr>Induction and Deduction in D-Tree</vt:lpstr>
      <vt:lpstr>Creating a D-Tree from Training Data</vt:lpstr>
      <vt:lpstr>Another D-Tree with the Same Data</vt:lpstr>
      <vt:lpstr>Problem Statement: Which Tree?</vt:lpstr>
      <vt:lpstr>Smallest Tree </vt:lpstr>
      <vt:lpstr>Which Attribute is the Best?</vt:lpstr>
      <vt:lpstr>Impurity as Loss Function</vt:lpstr>
      <vt:lpstr>Gain</vt:lpstr>
      <vt:lpstr>Splitting by Gain</vt:lpstr>
      <vt:lpstr>Impurity Measures</vt:lpstr>
      <vt:lpstr>Gini Index</vt:lpstr>
      <vt:lpstr>PowerPoint Presentation</vt:lpstr>
      <vt:lpstr>D-Tree using Gini - Example</vt:lpstr>
      <vt:lpstr>DTree - Step 1</vt:lpstr>
      <vt:lpstr>DTree - Step 2</vt:lpstr>
      <vt:lpstr>Classification Error</vt:lpstr>
      <vt:lpstr>PowerPoint Presentation</vt:lpstr>
      <vt:lpstr>DTree - Step 1</vt:lpstr>
      <vt:lpstr>Comparing Impurity Measures</vt:lpstr>
      <vt:lpstr>Entropy</vt:lpstr>
      <vt:lpstr>PowerPoint Presentation</vt:lpstr>
      <vt:lpstr>Information Gain</vt:lpstr>
      <vt:lpstr>Disadvantage of information gain</vt:lpstr>
      <vt:lpstr>Gain Ratio (Quinlan’s Gain Ratio)</vt:lpstr>
      <vt:lpstr>PowerPoint Presentation</vt:lpstr>
      <vt:lpstr>Stop splitting</vt:lpstr>
      <vt:lpstr>Decision Tree Overfitting- Example</vt:lpstr>
      <vt:lpstr>Avoid Overfitting – General Approaches</vt:lpstr>
      <vt:lpstr>Avoid overfitting – Reduce Complexity</vt:lpstr>
      <vt:lpstr>Stop Growth (Pre-pruning) techniques </vt:lpstr>
      <vt:lpstr>Example of Hyper-parameters</vt:lpstr>
      <vt:lpstr>Post pruning techniques</vt:lpstr>
      <vt:lpstr>Cost complexity - Example</vt:lpstr>
      <vt:lpstr>Cost complexity pruning</vt:lpstr>
      <vt:lpstr>Data Preprocessing - Balancing Training Data</vt:lpstr>
      <vt:lpstr>Right Assessment in Imbalanced Data </vt:lpstr>
      <vt:lpstr>Model Assessment</vt:lpstr>
      <vt:lpstr>Resampling from Imbalanced Data </vt:lpstr>
      <vt:lpstr>Data Preprocessing - Normalizing Data</vt:lpstr>
      <vt:lpstr>Dealing with missing values in D-tree</vt:lpstr>
      <vt:lpstr>Splitting in D-Tree</vt:lpstr>
      <vt:lpstr>Continues Variables in Decision Trees</vt:lpstr>
      <vt:lpstr>Common D-Tree Algorithms</vt:lpstr>
      <vt:lpstr>Convert Decision trees to IF-THEN rules</vt:lpstr>
      <vt:lpstr>Decision Tree as a Non-linear Classifier</vt:lpstr>
      <vt:lpstr>D-Tree Advantages</vt:lpstr>
      <vt:lpstr>D-Tree Disadvantages</vt:lpstr>
      <vt:lpstr>Application of Decision Tree </vt:lpstr>
      <vt:lpstr>Assignment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230</cp:revision>
  <dcterms:created xsi:type="dcterms:W3CDTF">2023-12-26T07:54:20Z</dcterms:created>
  <dcterms:modified xsi:type="dcterms:W3CDTF">2024-09-11T04:32:21Z</dcterms:modified>
</cp:coreProperties>
</file>